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6"/>
  </p:notesMasterIdLst>
  <p:handoutMasterIdLst>
    <p:handoutMasterId r:id="rId37"/>
  </p:handoutMasterIdLst>
  <p:sldIdLst>
    <p:sldId id="409" r:id="rId2"/>
    <p:sldId id="281" r:id="rId3"/>
    <p:sldId id="408" r:id="rId4"/>
    <p:sldId id="282" r:id="rId5"/>
    <p:sldId id="283" r:id="rId6"/>
    <p:sldId id="284" r:id="rId7"/>
    <p:sldId id="285" r:id="rId8"/>
    <p:sldId id="407" r:id="rId9"/>
    <p:sldId id="288" r:id="rId10"/>
    <p:sldId id="289" r:id="rId11"/>
    <p:sldId id="290" r:id="rId12"/>
    <p:sldId id="291" r:id="rId13"/>
    <p:sldId id="292" r:id="rId14"/>
    <p:sldId id="293" r:id="rId15"/>
    <p:sldId id="319" r:id="rId16"/>
    <p:sldId id="336" r:id="rId17"/>
    <p:sldId id="294" r:id="rId18"/>
    <p:sldId id="318" r:id="rId19"/>
    <p:sldId id="295" r:id="rId20"/>
    <p:sldId id="298" r:id="rId21"/>
    <p:sldId id="406" r:id="rId22"/>
    <p:sldId id="299" r:id="rId23"/>
    <p:sldId id="300" r:id="rId24"/>
    <p:sldId id="301" r:id="rId25"/>
    <p:sldId id="302" r:id="rId26"/>
    <p:sldId id="303" r:id="rId27"/>
    <p:sldId id="367" r:id="rId28"/>
    <p:sldId id="304" r:id="rId29"/>
    <p:sldId id="305" r:id="rId30"/>
    <p:sldId id="307" r:id="rId31"/>
    <p:sldId id="308" r:id="rId32"/>
    <p:sldId id="309" r:id="rId33"/>
    <p:sldId id="310" r:id="rId34"/>
    <p:sldId id="311" r:id="rId35"/>
  </p:sldIdLst>
  <p:sldSz cx="9144000" cy="6858000" type="screen4x3"/>
  <p:notesSz cx="7104063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1407"/>
    <a:srgbClr val="BC0000"/>
    <a:srgbClr val="0B9923"/>
    <a:srgbClr val="012E57"/>
    <a:srgbClr val="450FB1"/>
    <a:srgbClr val="B8D911"/>
    <a:srgbClr val="FD9381"/>
    <a:srgbClr val="9C1106"/>
    <a:srgbClr val="34D8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78" autoAdjust="0"/>
    <p:restoredTop sz="94622" autoAdjust="0"/>
  </p:normalViewPr>
  <p:slideViewPr>
    <p:cSldViewPr>
      <p:cViewPr varScale="1">
        <p:scale>
          <a:sx n="85" d="100"/>
          <a:sy n="85" d="100"/>
        </p:scale>
        <p:origin x="1626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2133E4E2-43F0-4144-9D7B-84534D3D0024}" type="datetimeFigureOut">
              <a:rPr lang="fr-FR" smtClean="0"/>
              <a:pPr/>
              <a:t>19/11/2024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6E426F9C-87E9-4310-8B8D-9FB21FB6243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8EAC3D94-A6AC-44F0-AE6A-CD76D8583D4A}" type="datetimeFigureOut">
              <a:rPr lang="fr-FR" smtClean="0"/>
              <a:pPr/>
              <a:t>19/11/2024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0D42D544-D897-4067-AC5A-8C2A3E73AD2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2D544-D897-4067-AC5A-8C2A3E73AD2D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FFEA-47F7-4890-BDBC-2E1EBAB2BF6C}" type="datetime10">
              <a:rPr lang="fr-FR" smtClean="0"/>
              <a:pPr/>
              <a:t>05:59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 b="1">
                <a:solidFill>
                  <a:schemeClr val="tx2"/>
                </a:solidFill>
              </a:defRPr>
            </a:lvl1pPr>
          </a:lstStyle>
          <a:p>
            <a:fld id="{98528B86-152D-4835-8501-FA723913E548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BDB65-332F-4833-B55B-E33CC1AEA7EB}" type="datetime10">
              <a:rPr lang="fr-FR" smtClean="0"/>
              <a:pPr/>
              <a:t>05:59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0E67-B7F1-49E1-B4FB-4A69391962EC}" type="datetime10">
              <a:rPr lang="fr-FR" smtClean="0"/>
              <a:pPr/>
              <a:t>05:59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FD591-0DA2-43C4-BC9A-9316E98A0273}" type="datetime10">
              <a:rPr lang="fr-FR" smtClean="0"/>
              <a:pPr/>
              <a:t>05:59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9595B-F822-4B40-9C55-33022EF50AE4}" type="datetime10">
              <a:rPr lang="fr-FR" smtClean="0"/>
              <a:pPr/>
              <a:t>05:59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5192-089C-471D-BC80-E7F82636F025}" type="datetime10">
              <a:rPr lang="fr-FR" smtClean="0"/>
              <a:pPr/>
              <a:t>05:59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DFA43-9DA0-4FD8-A193-8D8595C525A2}" type="datetime10">
              <a:rPr lang="fr-FR" smtClean="0"/>
              <a:pPr/>
              <a:t>05:59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0251-0C02-4E70-873B-F4D117D34AAF}" type="datetime10">
              <a:rPr lang="fr-FR" smtClean="0"/>
              <a:pPr/>
              <a:t>05:59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77FF-A165-4418-B64A-A1CDE55A4B8E}" type="datetime10">
              <a:rPr lang="fr-FR" smtClean="0"/>
              <a:pPr/>
              <a:t>05:59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7E223-3AB0-4ACE-828F-77A2C51886B0}" type="datetime10">
              <a:rPr lang="fr-FR" smtClean="0"/>
              <a:pPr/>
              <a:t>05:59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B3756-357D-4E0C-A1AD-FA0F50830CFD}" type="datetime10">
              <a:rPr lang="fr-FR" smtClean="0"/>
              <a:pPr/>
              <a:t>05:59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65B3C-B611-40D3-A611-A3D4DDA258FD}" type="datetime10">
              <a:rPr lang="fr-FR" smtClean="0"/>
              <a:pPr/>
              <a:t>05:59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DFCFB-1A39-49DA-AEA8-C2AEDBC8E06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med">
    <p:wipe dir="d"/>
  </p:transition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8BA1A-E15D-01B1-05F2-6600B44C4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387AC1A-7FEA-3BF9-D934-8ECF6E54D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0DEA52-FF8D-5211-01DC-95F05227B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64" y="240755"/>
            <a:ext cx="9073008" cy="648072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sz="800" i="1" dirty="0">
              <a:latin typeface="Arial Rounded MT Bold" pitchFamily="34" charset="0"/>
            </a:endParaRPr>
          </a:p>
          <a:p>
            <a:pPr>
              <a:buNone/>
            </a:pPr>
            <a:endParaRPr lang="fr-FR" sz="800" dirty="0"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r>
              <a:rPr lang="fr-FR" sz="24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</a:rPr>
              <a:t>    </a:t>
            </a:r>
          </a:p>
          <a:p>
            <a:pPr>
              <a:buNone/>
            </a:pPr>
            <a:endParaRPr lang="fr-FR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endParaRPr lang="fr-FR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</a:endParaRPr>
          </a:p>
          <a:p>
            <a:pPr algn="ctr">
              <a:buNone/>
            </a:pPr>
            <a:endParaRPr lang="fr-FR" b="1" dirty="0">
              <a:solidFill>
                <a:srgbClr val="0070C0"/>
              </a:solidFill>
              <a:latin typeface="Verdana" pitchFamily="34" charset="0"/>
              <a:ea typeface="Verdana" pitchFamily="34" charset="0"/>
            </a:endParaRPr>
          </a:p>
          <a:p>
            <a:pPr algn="ctr">
              <a:buNone/>
            </a:pPr>
            <a:r>
              <a:rPr lang="fr-FR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</a:rPr>
              <a:t>Pathologies des moteurs thermiques</a:t>
            </a:r>
          </a:p>
          <a:p>
            <a:pPr>
              <a:buNone/>
            </a:pPr>
            <a:endParaRPr lang="fr-FR" sz="2000" dirty="0"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r>
              <a:rPr lang="fr-FR" sz="2000" dirty="0">
                <a:latin typeface="Verdana" pitchFamily="34" charset="0"/>
                <a:ea typeface="Verdana" pitchFamily="34" charset="0"/>
              </a:rPr>
              <a:t>		</a:t>
            </a:r>
            <a:r>
              <a:rPr lang="fr-FR" sz="2000" b="1" dirty="0">
                <a:latin typeface="Verdana" pitchFamily="34" charset="0"/>
                <a:ea typeface="Verdana" pitchFamily="34" charset="0"/>
              </a:rPr>
              <a:t>1. Présentation</a:t>
            </a:r>
          </a:p>
          <a:p>
            <a:pPr>
              <a:buNone/>
            </a:pPr>
            <a:r>
              <a:rPr lang="fr-FR" sz="2000" dirty="0">
                <a:latin typeface="Verdana" pitchFamily="34" charset="0"/>
                <a:ea typeface="Verdana" pitchFamily="34" charset="0"/>
              </a:rPr>
              <a:t>		</a:t>
            </a:r>
            <a:r>
              <a:rPr lang="fr-FR" sz="2000" b="1" dirty="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Verdana" pitchFamily="34" charset="0"/>
              </a:rPr>
              <a:t>2. Dommages sur les coussinets et leurs causes</a:t>
            </a:r>
          </a:p>
          <a:p>
            <a:pPr>
              <a:buNone/>
            </a:pPr>
            <a:r>
              <a:rPr lang="fr-FR" sz="2000" dirty="0">
                <a:latin typeface="Verdana" pitchFamily="34" charset="0"/>
                <a:ea typeface="Verdana" pitchFamily="34" charset="0"/>
              </a:rPr>
              <a:t>		</a:t>
            </a:r>
            <a:r>
              <a:rPr lang="fr-FR" sz="2000" b="1" dirty="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Verdana" pitchFamily="34" charset="0"/>
              </a:rPr>
              <a:t>3. Dommages sur les pistons et leurs causes  </a:t>
            </a:r>
          </a:p>
          <a:p>
            <a:pPr>
              <a:buNone/>
            </a:pP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		</a:t>
            </a:r>
            <a:r>
              <a:rPr lang="fr-FR" sz="2000" b="1" dirty="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Verdana" pitchFamily="34" charset="0"/>
              </a:rPr>
              <a:t>4. Dommages sur les joints de culasse et causes</a:t>
            </a:r>
          </a:p>
          <a:p>
            <a:pPr>
              <a:buNone/>
            </a:pP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		5. Dommages sur les soupapes et leurs causes</a:t>
            </a:r>
          </a:p>
          <a:p>
            <a:pPr marL="0" indent="0">
              <a:buNone/>
              <a:tabLst>
                <a:tab pos="0" algn="l"/>
              </a:tabLst>
            </a:pPr>
            <a:endParaRPr lang="fr-FR" sz="800" dirty="0">
              <a:solidFill>
                <a:schemeClr val="bg1">
                  <a:lumMod val="7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endParaRPr lang="fr-FR" sz="2000" dirty="0"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endParaRPr lang="fr-FR" sz="2000" dirty="0">
              <a:solidFill>
                <a:schemeClr val="bg1">
                  <a:lumMod val="7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JC F</a:t>
            </a:r>
          </a:p>
          <a:p>
            <a:pPr lvl="3">
              <a:buNone/>
            </a:pPr>
            <a:endParaRPr lang="fr-FR" sz="1000" dirty="0"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7846A99-DD4F-97AD-0D58-D1A655117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950" y="476672"/>
            <a:ext cx="573405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16914"/>
      </p:ext>
    </p:extLst>
  </p:cSld>
  <p:clrMapOvr>
    <a:masterClrMapping/>
  </p:clrMapOvr>
  <p:transition spd="med"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467544" y="260648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539552" y="3068960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95537" y="908720"/>
            <a:ext cx="828092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En dehors des problèmes de conception et/ou de fabrication des moteurs, les causes de dysfonctionnements sont nombreuses. Elles peuvent être déterminées par simple examen visuel minutieux.</a:t>
            </a:r>
          </a:p>
          <a:p>
            <a:endParaRPr lang="fr-FR" sz="1200" dirty="0"/>
          </a:p>
          <a:p>
            <a:r>
              <a:rPr lang="fr-FR" sz="2400" b="1" dirty="0"/>
              <a:t>Les causes habituelles :</a:t>
            </a:r>
          </a:p>
          <a:p>
            <a:endParaRPr lang="fr-FR" sz="1200" dirty="0"/>
          </a:p>
          <a:p>
            <a:pPr>
              <a:buFont typeface="Wingdings" pitchFamily="2" charset="2"/>
              <a:buChar char="q"/>
            </a:pPr>
            <a:r>
              <a:rPr lang="fr-FR" sz="2400" dirty="0"/>
              <a:t>  Lubrification  &gt; huile non adaptée, insuffisante</a:t>
            </a:r>
          </a:p>
          <a:p>
            <a:pPr>
              <a:buFont typeface="Wingdings" pitchFamily="2" charset="2"/>
              <a:buChar char="q"/>
            </a:pPr>
            <a:r>
              <a:rPr lang="fr-FR" sz="2400" dirty="0"/>
              <a:t>  Fuites internes &gt; eau, carburant, gaz de combustion</a:t>
            </a:r>
          </a:p>
          <a:p>
            <a:pPr>
              <a:buFont typeface="Wingdings" pitchFamily="2" charset="2"/>
              <a:buChar char="q"/>
            </a:pPr>
            <a:r>
              <a:rPr lang="fr-FR" sz="2400" dirty="0"/>
              <a:t>  Fuites externes &gt; corrosion, électrolyse</a:t>
            </a:r>
          </a:p>
          <a:p>
            <a:pPr>
              <a:buFont typeface="Wingdings" pitchFamily="2" charset="2"/>
              <a:buChar char="q"/>
            </a:pPr>
            <a:r>
              <a:rPr lang="fr-FR" sz="2400" dirty="0"/>
              <a:t>  Surcharges mécaniques &gt; frottements , blocages</a:t>
            </a:r>
          </a:p>
          <a:p>
            <a:pPr>
              <a:buFont typeface="Wingdings" pitchFamily="2" charset="2"/>
              <a:buChar char="q"/>
            </a:pPr>
            <a:r>
              <a:rPr lang="fr-FR" sz="2400" dirty="0"/>
              <a:t>  Surrégime</a:t>
            </a:r>
          </a:p>
          <a:p>
            <a:pPr>
              <a:buFont typeface="Wingdings" pitchFamily="2" charset="2"/>
              <a:buChar char="q"/>
            </a:pPr>
            <a:r>
              <a:rPr lang="fr-FR" sz="2400" dirty="0"/>
              <a:t>  Défaut de refroidissement</a:t>
            </a:r>
          </a:p>
          <a:p>
            <a:pPr>
              <a:buFont typeface="Wingdings" pitchFamily="2" charset="2"/>
              <a:buChar char="q"/>
            </a:pPr>
            <a:r>
              <a:rPr lang="fr-FR" sz="2400" dirty="0"/>
              <a:t>  Montage de pièces non-conformes</a:t>
            </a:r>
          </a:p>
          <a:p>
            <a:pPr>
              <a:buFont typeface="Wingdings" pitchFamily="2" charset="2"/>
              <a:buChar char="q"/>
            </a:pPr>
            <a:r>
              <a:rPr lang="fr-FR" sz="2400" dirty="0"/>
              <a:t>  Mauvais montages</a:t>
            </a:r>
          </a:p>
          <a:p>
            <a:pPr>
              <a:buFont typeface="Wingdings" pitchFamily="2" charset="2"/>
              <a:buChar char="q"/>
            </a:pPr>
            <a:r>
              <a:rPr lang="fr-FR" sz="2400" dirty="0"/>
              <a:t>  Etc…</a:t>
            </a:r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11560" y="4581128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r>
              <a:rPr lang="fr-FR" sz="2400" dirty="0"/>
              <a:t> 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2074"/>
          </a:xfr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fr-FR" sz="2800" dirty="0">
                <a:latin typeface="Arial Rounded MT Bold" pitchFamily="34" charset="0"/>
              </a:rPr>
              <a:t>1   Présentation</a:t>
            </a:r>
          </a:p>
        </p:txBody>
      </p:sp>
    </p:spTree>
  </p:cSld>
  <p:clrMapOvr>
    <a:masterClrMapping/>
  </p:clrMapOvr>
  <p:transition spd="med"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98D62-73A2-45AD-7088-5FACFADC3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1153CA-843B-6FEC-C0CC-00E9E5BB3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3FBABF-3E40-A8B5-D58B-57CB1F868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92" y="108598"/>
            <a:ext cx="9073008" cy="648072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sz="800" i="1" dirty="0">
              <a:latin typeface="Arial Rounded MT Bold" pitchFamily="34" charset="0"/>
            </a:endParaRPr>
          </a:p>
          <a:p>
            <a:pPr>
              <a:buNone/>
            </a:pPr>
            <a:endParaRPr lang="fr-FR" sz="800" dirty="0"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r>
              <a:rPr lang="fr-FR" sz="24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</a:rPr>
              <a:t>    </a:t>
            </a:r>
          </a:p>
          <a:p>
            <a:pPr>
              <a:buNone/>
            </a:pPr>
            <a:endParaRPr lang="fr-FR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endParaRPr lang="fr-FR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</a:endParaRPr>
          </a:p>
          <a:p>
            <a:pPr algn="ctr">
              <a:buNone/>
            </a:pPr>
            <a:r>
              <a:rPr lang="fr-FR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</a:rPr>
              <a:t>Pathologies des moteurs thermiques</a:t>
            </a:r>
          </a:p>
          <a:p>
            <a:pPr>
              <a:buNone/>
            </a:pPr>
            <a:endParaRPr lang="fr-FR" sz="2000" dirty="0"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r>
              <a:rPr lang="fr-FR" sz="2000" dirty="0">
                <a:latin typeface="Verdana" pitchFamily="34" charset="0"/>
                <a:ea typeface="Verdana" pitchFamily="34" charset="0"/>
              </a:rPr>
              <a:t>		</a:t>
            </a: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1. Présentation</a:t>
            </a:r>
          </a:p>
          <a:p>
            <a:pPr>
              <a:buNone/>
            </a:pPr>
            <a:r>
              <a:rPr lang="fr-FR" sz="2000" dirty="0">
                <a:latin typeface="Verdana" pitchFamily="34" charset="0"/>
                <a:ea typeface="Verdana" pitchFamily="34" charset="0"/>
              </a:rPr>
              <a:t>		</a:t>
            </a:r>
            <a:r>
              <a:rPr lang="fr-FR" sz="2000" b="1" dirty="0">
                <a:latin typeface="Verdana" pitchFamily="34" charset="0"/>
                <a:ea typeface="Verdana" pitchFamily="34" charset="0"/>
              </a:rPr>
              <a:t>2. Dommages sur les coussinets et leurs causes</a:t>
            </a:r>
          </a:p>
          <a:p>
            <a:pPr>
              <a:buNone/>
            </a:pPr>
            <a:r>
              <a:rPr lang="fr-FR" sz="2000" dirty="0">
                <a:latin typeface="Verdana" pitchFamily="34" charset="0"/>
                <a:ea typeface="Verdana" pitchFamily="34" charset="0"/>
              </a:rPr>
              <a:t>		</a:t>
            </a:r>
            <a:r>
              <a:rPr lang="fr-FR" sz="2000" b="1" dirty="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Verdana" pitchFamily="34" charset="0"/>
              </a:rPr>
              <a:t>3. Dommages sur les pistons et leurs causes  </a:t>
            </a:r>
          </a:p>
          <a:p>
            <a:pPr>
              <a:buNone/>
            </a:pP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		</a:t>
            </a:r>
            <a:r>
              <a:rPr lang="fr-FR" sz="2000" b="1" dirty="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Verdana" pitchFamily="34" charset="0"/>
              </a:rPr>
              <a:t>4. Dommages sur les joints de culasse et causes</a:t>
            </a:r>
          </a:p>
          <a:p>
            <a:pPr>
              <a:buNone/>
            </a:pP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		5. Dommages sur les soupapes et leurs causes</a:t>
            </a:r>
          </a:p>
          <a:p>
            <a:pPr marL="0" indent="0">
              <a:buNone/>
              <a:tabLst>
                <a:tab pos="0" algn="l"/>
              </a:tabLst>
            </a:pPr>
            <a:endParaRPr lang="fr-FR" sz="800" dirty="0">
              <a:solidFill>
                <a:schemeClr val="bg1">
                  <a:lumMod val="7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endParaRPr lang="fr-FR" sz="2000" dirty="0"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endParaRPr lang="fr-FR" sz="2000" dirty="0">
              <a:solidFill>
                <a:schemeClr val="bg1">
                  <a:lumMod val="7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lvl="3">
              <a:buNone/>
            </a:pPr>
            <a:endParaRPr lang="fr-FR" sz="1000" dirty="0">
              <a:latin typeface="Verdana" pitchFamily="34" charset="0"/>
              <a:ea typeface="Verdana" pitchFamily="34" charset="0"/>
            </a:endParaRP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F253F7D5-C272-44FB-EAAB-6989D7377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D9B11-B9A1-4F65-BD2A-FBB8FEF5BBF2}" type="datetime10">
              <a:rPr lang="fr-FR" smtClean="0"/>
              <a:pPr/>
              <a:t>06:25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7F9EA68-4256-0AF5-E6D2-9B5D8A3498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22101"/>
            <a:ext cx="659581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015230"/>
      </p:ext>
    </p:extLst>
  </p:cSld>
  <p:clrMapOvr>
    <a:masterClrMapping/>
  </p:clrMapOvr>
  <p:transition spd="med"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2074"/>
          </a:xfr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Autofit/>
          </a:bodyPr>
          <a:lstStyle/>
          <a:p>
            <a:r>
              <a:rPr lang="fr-FR" sz="2600" dirty="0">
                <a:latin typeface="Arial Rounded MT Bold" pitchFamily="34" charset="0"/>
              </a:rPr>
              <a:t>2  Dommages sur les coussinets et leurs causes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39552" y="3068960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95537" y="90872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11560" y="4581128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r>
              <a:rPr lang="fr-FR" sz="2400" dirty="0"/>
              <a:t>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95536" y="764704"/>
            <a:ext cx="8496944" cy="1003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Dommages par surchauffe résultant de hausses de température importantes et généralement associées à des frictions mécaniques. </a:t>
            </a:r>
          </a:p>
          <a:p>
            <a:endParaRPr lang="fr-FR" sz="1400" b="1" dirty="0"/>
          </a:p>
          <a:p>
            <a:r>
              <a:rPr lang="fr-FR" sz="2400" b="1" dirty="0"/>
              <a:t>Causes possibles :</a:t>
            </a:r>
          </a:p>
          <a:p>
            <a:r>
              <a:rPr lang="fr-FR" sz="2400" dirty="0"/>
              <a:t>Hausse de température due à des érosions, des grippages, des contacts de bords et dissipation insuffisante de la chaleur par le lubrifiant. </a:t>
            </a:r>
          </a:p>
          <a:p>
            <a:endParaRPr lang="fr-FR" sz="1400" dirty="0"/>
          </a:p>
          <a:p>
            <a:r>
              <a:rPr lang="fr-FR" sz="2400" b="1" dirty="0"/>
              <a:t>Effets visibles :</a:t>
            </a:r>
          </a:p>
          <a:p>
            <a:pPr>
              <a:buFont typeface="Wingdings" pitchFamily="2" charset="2"/>
              <a:buChar char="q"/>
            </a:pPr>
            <a:r>
              <a:rPr lang="fr-FR" sz="2400" b="1" dirty="0"/>
              <a:t>  </a:t>
            </a:r>
            <a:r>
              <a:rPr lang="fr-FR" sz="2400" dirty="0"/>
              <a:t>Fissures de chaleur</a:t>
            </a:r>
          </a:p>
          <a:p>
            <a:pPr>
              <a:buFont typeface="Wingdings" pitchFamily="2" charset="2"/>
              <a:buChar char="q"/>
            </a:pPr>
            <a:r>
              <a:rPr lang="fr-FR" sz="2400" dirty="0"/>
              <a:t>  Fusion de la couche de roulement</a:t>
            </a:r>
          </a:p>
          <a:p>
            <a:pPr>
              <a:buFont typeface="Wingdings" pitchFamily="2" charset="2"/>
              <a:buChar char="q"/>
            </a:pPr>
            <a:r>
              <a:rPr lang="fr-FR" sz="2400" dirty="0"/>
              <a:t>  Décoloration de la couche de roulement</a:t>
            </a:r>
          </a:p>
          <a:p>
            <a:endParaRPr lang="fr-FR" sz="2400" dirty="0"/>
          </a:p>
          <a:p>
            <a:r>
              <a:rPr lang="fr-FR" sz="2000" b="1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</a:rPr>
              <a:t>Température et frottements métal/métal, sont les deux facteurs clé de la détérioration des assemblages mobiles</a:t>
            </a:r>
          </a:p>
          <a:p>
            <a:pPr algn="ctr"/>
            <a:endParaRPr lang="fr-FR" sz="2000" b="1" dirty="0"/>
          </a:p>
          <a:p>
            <a:endParaRPr lang="fr-FR" sz="2400" b="1" dirty="0"/>
          </a:p>
          <a:p>
            <a:endParaRPr lang="fr-FR" sz="2400" b="1" dirty="0"/>
          </a:p>
          <a:p>
            <a:pPr>
              <a:buFont typeface="Wingdings" pitchFamily="2" charset="2"/>
              <a:buChar char="q"/>
            </a:pPr>
            <a:endParaRPr lang="fr-FR" sz="2400" b="1" dirty="0"/>
          </a:p>
          <a:p>
            <a:endParaRPr lang="fr-FR" sz="2400" b="1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323528" y="5229200"/>
            <a:ext cx="8496944" cy="720080"/>
          </a:xfrm>
          <a:prstGeom prst="round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med"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467544" y="260648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539552" y="3068960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95537" y="90872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11560" y="4581128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r>
              <a:rPr lang="fr-FR" sz="2400" dirty="0"/>
              <a:t>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67544" y="1052736"/>
            <a:ext cx="8280920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Fissures de chaleur</a:t>
            </a:r>
          </a:p>
          <a:p>
            <a:r>
              <a:rPr lang="fr-FR" sz="2000" dirty="0"/>
              <a:t>Essentiellement sur les bords</a:t>
            </a:r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132856"/>
            <a:ext cx="8460432" cy="3449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2074"/>
          </a:xfr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Autofit/>
          </a:bodyPr>
          <a:lstStyle/>
          <a:p>
            <a:r>
              <a:rPr lang="fr-FR" sz="2600" dirty="0">
                <a:latin typeface="Arial Rounded MT Bold" pitchFamily="34" charset="0"/>
              </a:rPr>
              <a:t>2  Dommages sur les coussinets et leurs causes</a:t>
            </a:r>
          </a:p>
        </p:txBody>
      </p:sp>
      <p:sp>
        <p:nvSpPr>
          <p:cNvPr id="15" name="Flèche gauche 14"/>
          <p:cNvSpPr/>
          <p:nvPr/>
        </p:nvSpPr>
        <p:spPr>
          <a:xfrm rot="17532375">
            <a:off x="4656372" y="3373769"/>
            <a:ext cx="1512168" cy="57606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gauche 15"/>
          <p:cNvSpPr/>
          <p:nvPr/>
        </p:nvSpPr>
        <p:spPr>
          <a:xfrm rot="15990541">
            <a:off x="261020" y="3121100"/>
            <a:ext cx="1512168" cy="57606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med"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539552" y="3068960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95536" y="980728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467544" y="1052736"/>
            <a:ext cx="8280920" cy="8156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Fusion de la couche de roulement</a:t>
            </a:r>
          </a:p>
          <a:p>
            <a:r>
              <a:rPr lang="fr-FR" sz="2000" dirty="0"/>
              <a:t>Avec déplacement de matériaux et bavures visibles</a:t>
            </a:r>
          </a:p>
          <a:p>
            <a:endParaRPr lang="fr-FR" sz="20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844824"/>
            <a:ext cx="4536504" cy="466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2074"/>
          </a:xfr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Autofit/>
          </a:bodyPr>
          <a:lstStyle/>
          <a:p>
            <a:r>
              <a:rPr lang="fr-FR" sz="2600" dirty="0">
                <a:latin typeface="Arial Rounded MT Bold" pitchFamily="34" charset="0"/>
              </a:rPr>
              <a:t>2  Dommages sur les coussinets et leurs causes</a:t>
            </a:r>
          </a:p>
        </p:txBody>
      </p:sp>
      <p:sp>
        <p:nvSpPr>
          <p:cNvPr id="15" name="Flèche gauche 14"/>
          <p:cNvSpPr/>
          <p:nvPr/>
        </p:nvSpPr>
        <p:spPr>
          <a:xfrm rot="7770762">
            <a:off x="2574970" y="3979543"/>
            <a:ext cx="1512168" cy="57606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med"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539552" y="3068960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95537" y="90872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11560" y="4581128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r>
              <a:rPr lang="fr-FR" sz="2400" dirty="0"/>
              <a:t>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67544" y="1052736"/>
            <a:ext cx="8280920" cy="8340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Décoloration de la couche de roulement</a:t>
            </a:r>
          </a:p>
          <a:p>
            <a:r>
              <a:rPr lang="fr-FR" sz="2000" dirty="0"/>
              <a:t>Décolorations bleuâtre à noires sur la bande de roulement et au dos</a:t>
            </a:r>
          </a:p>
          <a:p>
            <a:endParaRPr lang="fr-FR" sz="2000" dirty="0"/>
          </a:p>
          <a:p>
            <a:endParaRPr lang="fr-FR" sz="20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947628"/>
            <a:ext cx="6048672" cy="4577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2074"/>
          </a:xfr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Autofit/>
          </a:bodyPr>
          <a:lstStyle/>
          <a:p>
            <a:r>
              <a:rPr lang="fr-FR" sz="2600" dirty="0">
                <a:latin typeface="Arial Rounded MT Bold" pitchFamily="34" charset="0"/>
              </a:rPr>
              <a:t>2  Dommages sur les coussinets et leurs causes</a:t>
            </a:r>
          </a:p>
        </p:txBody>
      </p:sp>
      <p:sp>
        <p:nvSpPr>
          <p:cNvPr id="15" name="Flèche gauche 14"/>
          <p:cNvSpPr/>
          <p:nvPr/>
        </p:nvSpPr>
        <p:spPr>
          <a:xfrm rot="12057354">
            <a:off x="2032717" y="3464337"/>
            <a:ext cx="1512168" cy="57606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gauche 15"/>
          <p:cNvSpPr/>
          <p:nvPr/>
        </p:nvSpPr>
        <p:spPr>
          <a:xfrm rot="15990541">
            <a:off x="5085556" y="3841179"/>
            <a:ext cx="1512168" cy="57606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med"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31D4A-CF8A-CF5C-08F6-F805382D3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8F5FBB-C142-8B40-5668-9567E4FA6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08103A-B61B-F57C-6DEF-FC2F13E96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6525"/>
            <a:ext cx="9073008" cy="648072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sz="800" i="1" dirty="0">
              <a:latin typeface="Arial Rounded MT Bold" pitchFamily="34" charset="0"/>
            </a:endParaRPr>
          </a:p>
          <a:p>
            <a:pPr>
              <a:buNone/>
            </a:pPr>
            <a:endParaRPr lang="fr-FR" sz="800" dirty="0"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r>
              <a:rPr lang="fr-FR" sz="24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</a:rPr>
              <a:t>    </a:t>
            </a:r>
          </a:p>
          <a:p>
            <a:pPr>
              <a:buNone/>
            </a:pPr>
            <a:endParaRPr lang="fr-FR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endParaRPr lang="fr-FR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</a:endParaRPr>
          </a:p>
          <a:p>
            <a:pPr algn="ctr">
              <a:buNone/>
            </a:pPr>
            <a:r>
              <a:rPr lang="fr-FR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</a:rPr>
              <a:t>Pathologies des moteurs thermiques</a:t>
            </a:r>
          </a:p>
          <a:p>
            <a:pPr>
              <a:buNone/>
            </a:pPr>
            <a:endParaRPr lang="fr-FR" sz="2000" dirty="0"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r>
              <a:rPr lang="fr-FR" sz="2000" dirty="0">
                <a:latin typeface="Verdana" pitchFamily="34" charset="0"/>
                <a:ea typeface="Verdana" pitchFamily="34" charset="0"/>
              </a:rPr>
              <a:t>		</a:t>
            </a: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1. Présentation</a:t>
            </a:r>
          </a:p>
          <a:p>
            <a:pPr>
              <a:buNone/>
            </a:pPr>
            <a:r>
              <a:rPr lang="fr-FR" sz="2000" dirty="0">
                <a:latin typeface="Verdana" pitchFamily="34" charset="0"/>
                <a:ea typeface="Verdana" pitchFamily="34" charset="0"/>
              </a:rPr>
              <a:t>		</a:t>
            </a: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2. Dommages sur les coussinets et leurs causes</a:t>
            </a:r>
          </a:p>
          <a:p>
            <a:pPr>
              <a:buNone/>
            </a:pPr>
            <a:r>
              <a:rPr lang="fr-FR" sz="2000" dirty="0">
                <a:latin typeface="Verdana" pitchFamily="34" charset="0"/>
                <a:ea typeface="Verdana" pitchFamily="34" charset="0"/>
              </a:rPr>
              <a:t>		</a:t>
            </a:r>
            <a:r>
              <a:rPr lang="fr-FR" sz="2000" b="1" dirty="0">
                <a:latin typeface="Verdana" pitchFamily="34" charset="0"/>
                <a:ea typeface="Verdana" pitchFamily="34" charset="0"/>
              </a:rPr>
              <a:t>3. Dommages sur les pistons et leurs causes  </a:t>
            </a:r>
          </a:p>
          <a:p>
            <a:pPr>
              <a:buNone/>
            </a:pP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		</a:t>
            </a:r>
            <a:r>
              <a:rPr lang="fr-FR" sz="2000" b="1" dirty="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Verdana" pitchFamily="34" charset="0"/>
              </a:rPr>
              <a:t>4. Dommages sur les joints de culasse et causes</a:t>
            </a:r>
          </a:p>
          <a:p>
            <a:pPr>
              <a:buNone/>
            </a:pP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		5. Dommages sur les soupapes et leurs causes</a:t>
            </a:r>
          </a:p>
          <a:p>
            <a:pPr marL="0" indent="0">
              <a:buNone/>
              <a:tabLst>
                <a:tab pos="0" algn="l"/>
              </a:tabLst>
            </a:pPr>
            <a:endParaRPr lang="fr-FR" sz="800" dirty="0">
              <a:solidFill>
                <a:schemeClr val="bg1">
                  <a:lumMod val="7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endParaRPr lang="fr-FR" sz="2000" dirty="0"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endParaRPr lang="fr-FR" sz="2000" dirty="0">
              <a:solidFill>
                <a:schemeClr val="bg1">
                  <a:lumMod val="7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lvl="3">
              <a:buNone/>
            </a:pPr>
            <a:endParaRPr lang="fr-FR" sz="1000" dirty="0"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89E6551-ADA8-D863-BF2F-8508B41E8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22101"/>
            <a:ext cx="659581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421689"/>
      </p:ext>
    </p:extLst>
  </p:cSld>
  <p:clrMapOvr>
    <a:masterClrMapping/>
  </p:clrMapOvr>
  <p:transition spd="med"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2074"/>
          </a:xfr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fr-FR" sz="2800" dirty="0">
                <a:latin typeface="Arial Rounded MT Bold" pitchFamily="34" charset="0"/>
              </a:rPr>
              <a:t>3  Dommages sur les pistons et leurs causes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467544" y="1484784"/>
            <a:ext cx="518457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 </a:t>
            </a:r>
          </a:p>
          <a:p>
            <a:endParaRPr lang="fr-FR" sz="2000" dirty="0">
              <a:solidFill>
                <a:srgbClr val="FF0000"/>
              </a:solidFill>
            </a:endParaRPr>
          </a:p>
          <a:p>
            <a:r>
              <a:rPr lang="fr-FR" sz="2800" b="1" dirty="0"/>
              <a:t>Grippage par surchauffe</a:t>
            </a:r>
          </a:p>
          <a:p>
            <a:endParaRPr lang="fr-FR" sz="2000" dirty="0"/>
          </a:p>
          <a:p>
            <a:r>
              <a:rPr lang="fr-FR" sz="2000" b="1" dirty="0"/>
              <a:t>Causes :</a:t>
            </a:r>
          </a:p>
          <a:p>
            <a:endParaRPr lang="fr-FR" sz="1000" dirty="0"/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Dysfonctionnements de combustion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Canal d’huile déformé/bouché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Montage de mauvais pistons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Défauts dans le système de refroidissement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Réduction du jeu diamétral dans les sections    hautes</a:t>
            </a:r>
          </a:p>
          <a:p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5536" y="90872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11560" y="4581128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r>
              <a:rPr lang="fr-FR" sz="2400" dirty="0"/>
              <a:t>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67544" y="96156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Dommages de la tête de piston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76485" y="1700808"/>
            <a:ext cx="3467515" cy="4173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13" name="Flèche gauche 12"/>
          <p:cNvSpPr/>
          <p:nvPr/>
        </p:nvSpPr>
        <p:spPr>
          <a:xfrm rot="14627031">
            <a:off x="5704470" y="1210213"/>
            <a:ext cx="1512168" cy="57606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med"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467544" y="1484784"/>
            <a:ext cx="518457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 </a:t>
            </a:r>
          </a:p>
          <a:p>
            <a:endParaRPr lang="fr-FR" sz="2000" dirty="0">
              <a:solidFill>
                <a:srgbClr val="FF0000"/>
              </a:solidFill>
            </a:endParaRPr>
          </a:p>
          <a:p>
            <a:r>
              <a:rPr lang="fr-FR" sz="2800" b="1" dirty="0"/>
              <a:t>Traces de chocs</a:t>
            </a:r>
          </a:p>
          <a:p>
            <a:endParaRPr lang="fr-FR" sz="2000" dirty="0"/>
          </a:p>
          <a:p>
            <a:r>
              <a:rPr lang="fr-FR" sz="2000" b="1" dirty="0"/>
              <a:t>Causes :</a:t>
            </a:r>
          </a:p>
          <a:p>
            <a:endParaRPr lang="fr-FR" sz="1000" dirty="0"/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Dépassement du piston trop important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Ré-usinages successifs de la surface portante   du joint de culasse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Retrait de soupape incorrect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Mauvais joint de culasse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Dépôt de calamine sur la tête de piston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Jeu de soupape trop faible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Mauvais calage de courroie crantée</a:t>
            </a:r>
          </a:p>
          <a:p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5536" y="961564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11560" y="4581128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r>
              <a:rPr lang="fr-FR" sz="2400" dirty="0"/>
              <a:t>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67544" y="96156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Dommages de la tête de piston</a:t>
            </a: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2132856"/>
            <a:ext cx="3384376" cy="3936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2074"/>
          </a:xfr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fr-FR" sz="2800" dirty="0">
                <a:latin typeface="Arial Rounded MT Bold" pitchFamily="34" charset="0"/>
              </a:rPr>
              <a:t>3  Dommages sur les pistons et leurs causes</a:t>
            </a:r>
          </a:p>
        </p:txBody>
      </p:sp>
      <p:sp>
        <p:nvSpPr>
          <p:cNvPr id="15" name="Flèche gauche 14"/>
          <p:cNvSpPr/>
          <p:nvPr/>
        </p:nvSpPr>
        <p:spPr>
          <a:xfrm rot="7529802">
            <a:off x="5857593" y="4427836"/>
            <a:ext cx="1512168" cy="57606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med"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467544" y="1484784"/>
            <a:ext cx="4536504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 </a:t>
            </a:r>
          </a:p>
          <a:p>
            <a:endParaRPr lang="fr-FR" sz="2000" dirty="0">
              <a:solidFill>
                <a:srgbClr val="FF0000"/>
              </a:solidFill>
            </a:endParaRPr>
          </a:p>
          <a:p>
            <a:r>
              <a:rPr lang="fr-FR" sz="2800" b="1" dirty="0"/>
              <a:t>Fusion</a:t>
            </a:r>
          </a:p>
          <a:p>
            <a:endParaRPr lang="fr-FR" sz="2000" dirty="0"/>
          </a:p>
          <a:p>
            <a:r>
              <a:rPr lang="fr-FR" sz="2000" b="1" dirty="0"/>
              <a:t>Causes :</a:t>
            </a:r>
          </a:p>
          <a:p>
            <a:endParaRPr lang="fr-FR" sz="1000" dirty="0"/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Mauvais injecteurs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Quantité d’injection incorrecte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Retard d’auto-allumage</a:t>
            </a:r>
          </a:p>
          <a:p>
            <a:endParaRPr lang="fr-FR" sz="2000" dirty="0"/>
          </a:p>
          <a:p>
            <a:pPr>
              <a:buFont typeface="Wingdings" pitchFamily="2" charset="2"/>
              <a:buChar char="q"/>
            </a:pP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5536" y="90872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11560" y="4581128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r>
              <a:rPr lang="fr-FR" sz="2400" dirty="0"/>
              <a:t>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67544" y="980728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Dommages de la tête de piston</a:t>
            </a: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772816"/>
            <a:ext cx="3890816" cy="4080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2074"/>
          </a:xfr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fr-FR" sz="2800" dirty="0">
                <a:latin typeface="Arial Rounded MT Bold" pitchFamily="34" charset="0"/>
              </a:rPr>
              <a:t>3  Dommages sur les pistons et leurs causes</a:t>
            </a:r>
          </a:p>
        </p:txBody>
      </p:sp>
      <p:sp>
        <p:nvSpPr>
          <p:cNvPr id="15" name="Flèche gauche 14"/>
          <p:cNvSpPr/>
          <p:nvPr/>
        </p:nvSpPr>
        <p:spPr>
          <a:xfrm rot="15990541">
            <a:off x="7245798" y="1464915"/>
            <a:ext cx="1512168" cy="57606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med"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467544" y="1484784"/>
            <a:ext cx="482453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 </a:t>
            </a:r>
          </a:p>
          <a:p>
            <a:endParaRPr lang="fr-FR" sz="2000" dirty="0">
              <a:solidFill>
                <a:srgbClr val="FF0000"/>
              </a:solidFill>
            </a:endParaRPr>
          </a:p>
          <a:p>
            <a:r>
              <a:rPr lang="fr-FR" sz="2800" b="1" dirty="0"/>
              <a:t>Fissures du fond de cavité</a:t>
            </a:r>
          </a:p>
          <a:p>
            <a:endParaRPr lang="fr-FR" sz="2000" dirty="0"/>
          </a:p>
          <a:p>
            <a:r>
              <a:rPr lang="fr-FR" sz="2000" b="1" dirty="0"/>
              <a:t>Causes :</a:t>
            </a:r>
          </a:p>
          <a:p>
            <a:endParaRPr lang="fr-FR" sz="1000" dirty="0"/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Injecteurs défectueux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Quantité d’injection incorrecte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Refroidissement insuffisant des pistons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Mauvais pistons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Augmentation de la puissance</a:t>
            </a:r>
          </a:p>
          <a:p>
            <a:pPr>
              <a:buFont typeface="Wingdings" pitchFamily="2" charset="2"/>
              <a:buChar char="q"/>
            </a:pP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5536" y="90872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11560" y="4581128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r>
              <a:rPr lang="fr-FR" sz="2400" dirty="0"/>
              <a:t>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67544" y="980728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Dommages de la tête de piston</a:t>
            </a: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908720"/>
            <a:ext cx="3096344" cy="3697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4629265"/>
            <a:ext cx="3384376" cy="2228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18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2074"/>
          </a:xfr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fr-FR" sz="2800" dirty="0">
                <a:latin typeface="Arial Rounded MT Bold" pitchFamily="34" charset="0"/>
              </a:rPr>
              <a:t>3  Dommages sur les pistons et leurs causes</a:t>
            </a:r>
          </a:p>
        </p:txBody>
      </p:sp>
      <p:sp>
        <p:nvSpPr>
          <p:cNvPr id="19" name="Flèche gauche 18"/>
          <p:cNvSpPr/>
          <p:nvPr/>
        </p:nvSpPr>
        <p:spPr>
          <a:xfrm rot="12166900">
            <a:off x="5632660" y="5427493"/>
            <a:ext cx="1512168" cy="57606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lèche gauche 19"/>
          <p:cNvSpPr/>
          <p:nvPr/>
        </p:nvSpPr>
        <p:spPr>
          <a:xfrm rot="10123738">
            <a:off x="5765842" y="1627006"/>
            <a:ext cx="1512168" cy="57606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med"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467544" y="260648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467544" y="1484784"/>
            <a:ext cx="482453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 </a:t>
            </a:r>
          </a:p>
          <a:p>
            <a:endParaRPr lang="fr-FR" sz="2000" dirty="0">
              <a:solidFill>
                <a:srgbClr val="FF0000"/>
              </a:solidFill>
            </a:endParaRPr>
          </a:p>
          <a:p>
            <a:r>
              <a:rPr lang="fr-FR" sz="2800" b="1" dirty="0"/>
              <a:t>Érosion de matière</a:t>
            </a:r>
          </a:p>
          <a:p>
            <a:endParaRPr lang="fr-FR" sz="2000" dirty="0"/>
          </a:p>
          <a:p>
            <a:r>
              <a:rPr lang="fr-FR" sz="2000" b="1" dirty="0"/>
              <a:t>Causes :</a:t>
            </a:r>
          </a:p>
          <a:p>
            <a:endParaRPr lang="fr-FR" sz="1000" dirty="0"/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Erreur de montage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Excès de carburant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Forte usure axiale des gorges de segment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Forte usure des segments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Flottement des segments</a:t>
            </a:r>
          </a:p>
          <a:p>
            <a:endParaRPr lang="fr-FR" sz="2000" dirty="0"/>
          </a:p>
          <a:p>
            <a:pPr>
              <a:buFont typeface="Wingdings" pitchFamily="2" charset="2"/>
              <a:buChar char="q"/>
            </a:pP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5536" y="90872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11560" y="4581128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r>
              <a:rPr lang="fr-FR" sz="2400" dirty="0"/>
              <a:t>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67544" y="980728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Dommages au niveau des segments</a:t>
            </a: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1052736"/>
            <a:ext cx="2880320" cy="3605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4509120"/>
            <a:ext cx="2949302" cy="1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13</a:t>
            </a:fld>
            <a:endParaRPr lang="fr-FR"/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2074"/>
          </a:xfr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fr-FR" sz="2800" dirty="0">
                <a:latin typeface="Arial Rounded MT Bold" pitchFamily="34" charset="0"/>
              </a:rPr>
              <a:t>3  Dommages sur les pistons et leurs causes</a:t>
            </a:r>
          </a:p>
        </p:txBody>
      </p:sp>
      <p:sp>
        <p:nvSpPr>
          <p:cNvPr id="15" name="Flèche gauche 14"/>
          <p:cNvSpPr/>
          <p:nvPr/>
        </p:nvSpPr>
        <p:spPr>
          <a:xfrm rot="9001513">
            <a:off x="5478873" y="2976139"/>
            <a:ext cx="1512168" cy="57606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med"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467544" y="260648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467544" y="1484784"/>
            <a:ext cx="511256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 </a:t>
            </a:r>
          </a:p>
          <a:p>
            <a:r>
              <a:rPr lang="fr-FR" sz="2800" b="1" dirty="0"/>
              <a:t>Usure radiale par excès de carburant</a:t>
            </a:r>
          </a:p>
          <a:p>
            <a:endParaRPr lang="fr-FR" sz="2000" dirty="0"/>
          </a:p>
          <a:p>
            <a:r>
              <a:rPr lang="fr-FR" sz="2000" b="1" dirty="0"/>
              <a:t>Causes :</a:t>
            </a:r>
          </a:p>
          <a:p>
            <a:endParaRPr lang="fr-FR" sz="1000" dirty="0"/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Mauvais mélange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Dysfonctionnement de combustion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Forte usure des segments</a:t>
            </a:r>
          </a:p>
          <a:p>
            <a:endParaRPr lang="fr-FR" sz="2000" dirty="0"/>
          </a:p>
          <a:p>
            <a:pPr>
              <a:buFont typeface="Wingdings" pitchFamily="2" charset="2"/>
              <a:buChar char="q"/>
            </a:pP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5536" y="90872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11560" y="4581128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r>
              <a:rPr lang="fr-FR" sz="2400" dirty="0"/>
              <a:t>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67544" y="980728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Dommages au niveau des segments</a:t>
            </a: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196752"/>
            <a:ext cx="2880320" cy="3410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4509120"/>
            <a:ext cx="3310111" cy="191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2074"/>
          </a:xfr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fr-FR" sz="2800" dirty="0">
                <a:latin typeface="Arial Rounded MT Bold" pitchFamily="34" charset="0"/>
              </a:rPr>
              <a:t>3  Dommages sur les pistons et leurs causes</a:t>
            </a:r>
          </a:p>
        </p:txBody>
      </p:sp>
      <p:sp>
        <p:nvSpPr>
          <p:cNvPr id="15" name="Flèche gauche 14"/>
          <p:cNvSpPr/>
          <p:nvPr/>
        </p:nvSpPr>
        <p:spPr>
          <a:xfrm rot="10288395">
            <a:off x="5758478" y="2169769"/>
            <a:ext cx="1512168" cy="57606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med"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467544" y="908721"/>
            <a:ext cx="820891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800" b="1" dirty="0"/>
              <a:t>Usure radiale par excès de carburant</a:t>
            </a:r>
          </a:p>
          <a:p>
            <a:r>
              <a:rPr lang="fr-FR" sz="2000" dirty="0"/>
              <a:t>Le carburant non brûlé dans la chambre de combustion affaiblit le film d'huile sur la surface du cylindre. Le film d'huile est alors dilué ou lavé.</a:t>
            </a:r>
          </a:p>
          <a:p>
            <a:r>
              <a:rPr lang="fr-FR" sz="2000" dirty="0"/>
              <a:t>Suite à l'absence de ce film, les surfaces métalliques du piston et de l'alésage</a:t>
            </a:r>
          </a:p>
          <a:p>
            <a:r>
              <a:rPr lang="fr-FR" sz="2000" dirty="0"/>
              <a:t>de cylindre ne sont plus séparées et s'usent par friction mixte. La puissance du moteur diminue et sa consommation d'huile augmente</a:t>
            </a:r>
          </a:p>
          <a:p>
            <a:endParaRPr lang="fr-FR" sz="2000" dirty="0"/>
          </a:p>
          <a:p>
            <a:pPr>
              <a:buFont typeface="Wingdings" pitchFamily="2" charset="2"/>
              <a:buChar char="q"/>
            </a:pP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5536" y="90872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11560" y="4581128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r>
              <a:rPr lang="fr-FR" sz="2400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039878"/>
            <a:ext cx="8091746" cy="3557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2074"/>
          </a:xfr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fr-FR" sz="2800" dirty="0">
                <a:latin typeface="Arial Rounded MT Bold" pitchFamily="34" charset="0"/>
              </a:rPr>
              <a:t>3  Dommages sur les pistons et leurs causes</a:t>
            </a:r>
          </a:p>
        </p:txBody>
      </p:sp>
    </p:spTree>
  </p:cSld>
  <p:clrMapOvr>
    <a:masterClrMapping/>
  </p:clrMapOvr>
  <p:transition spd="med"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467544" y="260648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467544" y="908721"/>
            <a:ext cx="820891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800" b="1" dirty="0"/>
              <a:t>Excès de carburant facilement mesurable par </a:t>
            </a:r>
            <a:r>
              <a:rPr lang="fr-FR" sz="2800" b="1" dirty="0" err="1"/>
              <a:t>Colutest</a:t>
            </a:r>
            <a:endParaRPr lang="fr-FR" sz="2800" b="1" dirty="0"/>
          </a:p>
          <a:p>
            <a:endParaRPr lang="fr-FR" sz="2000" dirty="0"/>
          </a:p>
          <a:p>
            <a:pPr>
              <a:buFont typeface="Wingdings" pitchFamily="2" charset="2"/>
              <a:buChar char="q"/>
            </a:pP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5536" y="90872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11560" y="4581128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r>
              <a:rPr lang="fr-FR" sz="2400" dirty="0"/>
              <a:t> 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16</a:t>
            </a:fld>
            <a:endParaRPr lang="fr-FR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348" y="1484784"/>
            <a:ext cx="8197685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MF EXPERTISES\Desktop\EXPERTISES\EXPERTISES FAITES\EXPERTISES 2019\187 GRAND BANKS 42 M. KLISING\Huile\TR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356992"/>
            <a:ext cx="3157116" cy="3157116"/>
          </a:xfrm>
          <a:prstGeom prst="rect">
            <a:avLst/>
          </a:prstGeom>
          <a:noFill/>
        </p:spPr>
      </p:pic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2074"/>
          </a:xfr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fr-FR" sz="2800" dirty="0">
                <a:latin typeface="Arial Rounded MT Bold" pitchFamily="34" charset="0"/>
              </a:rPr>
              <a:t>3  Dommages sur les pistons et leurs causes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79512" y="5733256"/>
            <a:ext cx="3773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Verdana" pitchFamily="34" charset="0"/>
                <a:ea typeface="Verdana" pitchFamily="34" charset="0"/>
              </a:rPr>
              <a:t>Anneau extérieur très large</a:t>
            </a:r>
          </a:p>
        </p:txBody>
      </p:sp>
      <p:sp>
        <p:nvSpPr>
          <p:cNvPr id="15" name="Flèche gauche 14"/>
          <p:cNvSpPr/>
          <p:nvPr/>
        </p:nvSpPr>
        <p:spPr>
          <a:xfrm rot="9155855">
            <a:off x="3539607" y="4968796"/>
            <a:ext cx="1512168" cy="57606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med"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539552" y="1484784"/>
            <a:ext cx="5112568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 </a:t>
            </a:r>
          </a:p>
          <a:p>
            <a:r>
              <a:rPr lang="fr-FR" sz="2800" b="1" dirty="0"/>
              <a:t>Usure radiale par la crasse</a:t>
            </a:r>
          </a:p>
          <a:p>
            <a:endParaRPr lang="fr-FR" sz="2000" dirty="0"/>
          </a:p>
          <a:p>
            <a:r>
              <a:rPr lang="fr-FR" sz="2000" b="1" dirty="0"/>
              <a:t>Causes :</a:t>
            </a:r>
          </a:p>
          <a:p>
            <a:endParaRPr lang="fr-FR" sz="1000" dirty="0"/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Impuretés abrasives &gt; filtration insuffisante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Impuretés résiduelles de fabrication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Particules d’abrasion produites pendant la période de rodage</a:t>
            </a:r>
          </a:p>
          <a:p>
            <a:endParaRPr lang="fr-FR" sz="2000" dirty="0"/>
          </a:p>
          <a:p>
            <a:endParaRPr lang="fr-FR" sz="2000" dirty="0"/>
          </a:p>
          <a:p>
            <a:pPr>
              <a:buFont typeface="Wingdings" pitchFamily="2" charset="2"/>
              <a:buChar char="q"/>
            </a:pP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5536" y="90872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11560" y="4581128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r>
              <a:rPr lang="fr-FR" sz="2400" dirty="0"/>
              <a:t>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67544" y="980728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Dommages au niveau des segments</a:t>
            </a: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340768"/>
            <a:ext cx="3419872" cy="4352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2074"/>
          </a:xfr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fr-FR" sz="2800" dirty="0">
                <a:latin typeface="Arial Rounded MT Bold" pitchFamily="34" charset="0"/>
              </a:rPr>
              <a:t>3  Dommages sur les pistons et leurs causes</a:t>
            </a:r>
          </a:p>
        </p:txBody>
      </p:sp>
      <p:sp>
        <p:nvSpPr>
          <p:cNvPr id="15" name="Flèche gauche 14"/>
          <p:cNvSpPr/>
          <p:nvPr/>
        </p:nvSpPr>
        <p:spPr>
          <a:xfrm rot="7925734">
            <a:off x="6120675" y="3319028"/>
            <a:ext cx="1512168" cy="57606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med"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467544" y="260648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539552" y="1484784"/>
            <a:ext cx="820891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800" b="1" dirty="0"/>
              <a:t>Segments bloqués par la crasse</a:t>
            </a:r>
          </a:p>
          <a:p>
            <a:endParaRPr lang="fr-FR" sz="2000" dirty="0"/>
          </a:p>
          <a:p>
            <a:pPr algn="ctr"/>
            <a:endParaRPr lang="fr-FR" sz="2000" dirty="0"/>
          </a:p>
          <a:p>
            <a:endParaRPr lang="fr-FR" sz="2000" dirty="0"/>
          </a:p>
          <a:p>
            <a:pPr>
              <a:buFont typeface="Wingdings" pitchFamily="2" charset="2"/>
              <a:buChar char="q"/>
            </a:pP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5536" y="90872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11560" y="4581128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r>
              <a:rPr lang="fr-FR" sz="2400" dirty="0"/>
              <a:t>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67544" y="980728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Dommages au niveau des segments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988840"/>
            <a:ext cx="6048672" cy="3977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18</a:t>
            </a:fld>
            <a:endParaRPr lang="fr-FR"/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2074"/>
          </a:xfr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fr-FR" sz="2800" dirty="0">
                <a:latin typeface="Arial Rounded MT Bold" pitchFamily="34" charset="0"/>
              </a:rPr>
              <a:t>3  Dommages sur les pistons et leurs causes</a:t>
            </a:r>
          </a:p>
        </p:txBody>
      </p:sp>
    </p:spTree>
  </p:cSld>
  <p:clrMapOvr>
    <a:masterClrMapping/>
  </p:clrMapOvr>
  <p:transition spd="med"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467544" y="260648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539552" y="1484784"/>
            <a:ext cx="5112568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 </a:t>
            </a:r>
          </a:p>
          <a:p>
            <a:r>
              <a:rPr lang="fr-FR" sz="2800" b="1" dirty="0"/>
              <a:t>Marquage asymétrique</a:t>
            </a:r>
          </a:p>
          <a:p>
            <a:endParaRPr lang="fr-FR" sz="2000" dirty="0"/>
          </a:p>
          <a:p>
            <a:r>
              <a:rPr lang="fr-FR" sz="2000" b="1" dirty="0"/>
              <a:t>Causes :</a:t>
            </a:r>
          </a:p>
          <a:p>
            <a:endParaRPr lang="fr-FR" sz="1000" dirty="0"/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Tige de bielle déformée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Alésages des yeux de bielle désaxés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Alésage oblique du cylindre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Jeu de coussinet de bielle trop important </a:t>
            </a:r>
          </a:p>
          <a:p>
            <a:endParaRPr lang="fr-FR" sz="2000" dirty="0"/>
          </a:p>
          <a:p>
            <a:endParaRPr lang="fr-FR" sz="2000" dirty="0"/>
          </a:p>
          <a:p>
            <a:pPr>
              <a:buFont typeface="Wingdings" pitchFamily="2" charset="2"/>
              <a:buChar char="q"/>
            </a:pP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5536" y="90872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11560" y="4581128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r>
              <a:rPr lang="fr-FR" sz="2400" dirty="0"/>
              <a:t>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67544" y="980728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Dommages au niveau de la jupe de piston</a:t>
            </a: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772816"/>
            <a:ext cx="3384376" cy="4476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19</a:t>
            </a:fld>
            <a:endParaRPr lang="fr-FR"/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2074"/>
          </a:xfr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fr-FR" sz="2800" dirty="0">
                <a:latin typeface="Arial Rounded MT Bold" pitchFamily="34" charset="0"/>
              </a:rPr>
              <a:t>3  Dommages sur les pistons et leurs causes</a:t>
            </a:r>
          </a:p>
        </p:txBody>
      </p:sp>
      <p:sp>
        <p:nvSpPr>
          <p:cNvPr id="15" name="Flèche gauche 14"/>
          <p:cNvSpPr/>
          <p:nvPr/>
        </p:nvSpPr>
        <p:spPr>
          <a:xfrm rot="10326599">
            <a:off x="5324461" y="4610183"/>
            <a:ext cx="1512168" cy="57606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med"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539552" y="1484784"/>
            <a:ext cx="5112568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 </a:t>
            </a:r>
          </a:p>
          <a:p>
            <a:r>
              <a:rPr lang="fr-FR" sz="2800" b="1" dirty="0"/>
              <a:t>Cavitation</a:t>
            </a:r>
          </a:p>
          <a:p>
            <a:endParaRPr lang="fr-FR" sz="2000" dirty="0"/>
          </a:p>
          <a:p>
            <a:r>
              <a:rPr lang="fr-FR" sz="2000" b="1" dirty="0"/>
              <a:t>Causes :</a:t>
            </a:r>
          </a:p>
          <a:p>
            <a:endParaRPr lang="fr-FR" sz="1000" dirty="0"/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Logement imprécis de la chemise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Mauvais joints toriques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Liquide de refroidissement inapproprié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Pression trop faible dans le circuit de refroidissement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Température de service trop haute ou trop basse</a:t>
            </a:r>
          </a:p>
          <a:p>
            <a:pPr>
              <a:buFont typeface="Wingdings" pitchFamily="2" charset="2"/>
              <a:buChar char="q"/>
            </a:pPr>
            <a:r>
              <a:rPr lang="fr-FR" sz="2000" dirty="0"/>
              <a:t>  Flux de liquide de refroidissement insuffisant</a:t>
            </a:r>
          </a:p>
          <a:p>
            <a:r>
              <a:rPr lang="fr-FR" sz="2000" dirty="0"/>
              <a:t> 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95536" y="90872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11560" y="4581128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r>
              <a:rPr lang="fr-FR" sz="2400" dirty="0"/>
              <a:t>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67544" y="980728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Dommages au niveau de la chemise</a:t>
            </a: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052736"/>
            <a:ext cx="2880320" cy="507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1628800"/>
            <a:ext cx="2232248" cy="1319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Ellipse 10"/>
          <p:cNvSpPr/>
          <p:nvPr/>
        </p:nvSpPr>
        <p:spPr>
          <a:xfrm>
            <a:off x="6876256" y="3140968"/>
            <a:ext cx="648072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20</a:t>
            </a:fld>
            <a:endParaRPr lang="fr-FR"/>
          </a:p>
        </p:txBody>
      </p:sp>
      <p:sp>
        <p:nvSpPr>
          <p:cNvPr id="17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2074"/>
          </a:xfr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fr-FR" sz="2800" dirty="0">
                <a:latin typeface="Arial Rounded MT Bold" pitchFamily="34" charset="0"/>
              </a:rPr>
              <a:t>3  Dommages sur les pistons et leurs causes</a:t>
            </a:r>
          </a:p>
        </p:txBody>
      </p:sp>
      <p:sp>
        <p:nvSpPr>
          <p:cNvPr id="18" name="Flèche gauche 17"/>
          <p:cNvSpPr/>
          <p:nvPr/>
        </p:nvSpPr>
        <p:spPr>
          <a:xfrm rot="1267278">
            <a:off x="5201061" y="2601979"/>
            <a:ext cx="1512168" cy="57606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med"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297FD-C27D-8AE5-4B23-0C3FBB1AA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289E28-F189-5CBA-D106-37956FB8F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21</a:t>
            </a:fld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B8073D-12A8-270E-447F-1D9FB8D14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4169"/>
            <a:ext cx="9073008" cy="648072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sz="800" i="1" dirty="0">
              <a:latin typeface="Arial Rounded MT Bold" pitchFamily="34" charset="0"/>
            </a:endParaRPr>
          </a:p>
          <a:p>
            <a:pPr>
              <a:buNone/>
            </a:pPr>
            <a:endParaRPr lang="fr-FR" sz="800" dirty="0"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r>
              <a:rPr lang="fr-FR" sz="24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</a:rPr>
              <a:t>    </a:t>
            </a:r>
          </a:p>
          <a:p>
            <a:pPr>
              <a:buNone/>
            </a:pPr>
            <a:endParaRPr lang="fr-FR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endParaRPr lang="fr-FR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</a:endParaRPr>
          </a:p>
          <a:p>
            <a:pPr algn="ctr">
              <a:buNone/>
            </a:pPr>
            <a:r>
              <a:rPr lang="fr-FR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</a:rPr>
              <a:t>Pathologies des moteurs thermiques</a:t>
            </a:r>
          </a:p>
          <a:p>
            <a:pPr>
              <a:buNone/>
            </a:pPr>
            <a:endParaRPr lang="fr-FR" sz="2000" dirty="0"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r>
              <a:rPr lang="fr-FR" sz="2000" dirty="0">
                <a:latin typeface="Verdana" pitchFamily="34" charset="0"/>
                <a:ea typeface="Verdana" pitchFamily="34" charset="0"/>
              </a:rPr>
              <a:t>		</a:t>
            </a: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1. Présentation</a:t>
            </a:r>
          </a:p>
          <a:p>
            <a:pPr>
              <a:buNone/>
            </a:pPr>
            <a:r>
              <a:rPr lang="fr-FR" sz="2000" dirty="0">
                <a:latin typeface="Verdana" pitchFamily="34" charset="0"/>
                <a:ea typeface="Verdana" pitchFamily="34" charset="0"/>
              </a:rPr>
              <a:t>		</a:t>
            </a: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2. Dommages sur les coussinets et leurs causes</a:t>
            </a:r>
          </a:p>
          <a:p>
            <a:pPr>
              <a:buNone/>
            </a:pPr>
            <a:r>
              <a:rPr lang="fr-FR" sz="2000" dirty="0">
                <a:latin typeface="Verdana" pitchFamily="34" charset="0"/>
                <a:ea typeface="Verdana" pitchFamily="34" charset="0"/>
              </a:rPr>
              <a:t>		</a:t>
            </a: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3. Dommages sur les pistons et leurs causes  </a:t>
            </a:r>
          </a:p>
          <a:p>
            <a:pPr>
              <a:buNone/>
            </a:pP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		</a:t>
            </a:r>
            <a:r>
              <a:rPr lang="fr-FR" sz="2000" b="1" dirty="0">
                <a:latin typeface="Verdana" pitchFamily="34" charset="0"/>
                <a:ea typeface="Verdana" pitchFamily="34" charset="0"/>
              </a:rPr>
              <a:t>4.</a:t>
            </a:r>
            <a:r>
              <a:rPr lang="fr-FR" sz="2000" b="1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fr-FR" sz="2000" b="1" dirty="0">
                <a:latin typeface="Verdana" pitchFamily="34" charset="0"/>
                <a:ea typeface="Verdana" pitchFamily="34" charset="0"/>
              </a:rPr>
              <a:t>Dommages sur les joints de culasse et causes</a:t>
            </a:r>
          </a:p>
          <a:p>
            <a:pPr>
              <a:buNone/>
            </a:pP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		5. Dommages sur les soupapes et leurs causes</a:t>
            </a:r>
          </a:p>
          <a:p>
            <a:pPr marL="0" indent="0">
              <a:buNone/>
              <a:tabLst>
                <a:tab pos="0" algn="l"/>
              </a:tabLst>
            </a:pPr>
            <a:endParaRPr lang="fr-FR" sz="800" dirty="0">
              <a:solidFill>
                <a:schemeClr val="bg1">
                  <a:lumMod val="7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endParaRPr lang="fr-FR" sz="2000" dirty="0"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endParaRPr lang="fr-FR" sz="2000" dirty="0">
              <a:solidFill>
                <a:schemeClr val="bg1">
                  <a:lumMod val="7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lvl="3">
              <a:buNone/>
            </a:pPr>
            <a:endParaRPr lang="fr-FR" sz="1000" dirty="0"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7751950-AB2B-2033-1488-5AD6079B2B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22101"/>
            <a:ext cx="659581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265197"/>
      </p:ext>
    </p:extLst>
  </p:cSld>
  <p:clrMapOvr>
    <a:masterClrMapping/>
  </p:clrMapOvr>
  <p:transition spd="med"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539552" y="1810464"/>
            <a:ext cx="57606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 </a:t>
            </a:r>
          </a:p>
          <a:p>
            <a:endParaRPr lang="fr-FR" sz="2000" dirty="0"/>
          </a:p>
          <a:p>
            <a:endParaRPr lang="fr-FR" sz="2000" dirty="0"/>
          </a:p>
          <a:p>
            <a:pPr>
              <a:buFont typeface="Wingdings" pitchFamily="2" charset="2"/>
              <a:buChar char="q"/>
            </a:pP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11560" y="4581128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r>
              <a:rPr lang="fr-FR" sz="2400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7602" y="2276872"/>
            <a:ext cx="6070918" cy="3883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467544" y="980728"/>
            <a:ext cx="8064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Les dysfonctionnements des joints de culasse sont liés aux possibilités de fuites d’eau, d’huile, de gaz de combustion.</a:t>
            </a:r>
          </a:p>
          <a:p>
            <a:endParaRPr lang="fr-FR" sz="2000" dirty="0"/>
          </a:p>
          <a:p>
            <a:r>
              <a:rPr lang="fr-FR" sz="2000" b="1" dirty="0"/>
              <a:t>Fuites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51520" y="2204864"/>
            <a:ext cx="27363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/>
              <a:t>Gaz d’une chambre à une autre chambre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Gaz vers le circuit de refroidissement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Gaz vers l’extérieur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Huile vers le circuit de refroidissement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Huile vers l’extérieur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Eau vers le circuit d’huile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Eau vers l’extérieur</a:t>
            </a:r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22</a:t>
            </a:fld>
            <a:endParaRPr lang="fr-FR"/>
          </a:p>
        </p:txBody>
      </p:sp>
      <p:sp>
        <p:nvSpPr>
          <p:cNvPr id="16" name="Titre 1"/>
          <p:cNvSpPr txBox="1">
            <a:spLocks/>
          </p:cNvSpPr>
          <p:nvPr/>
        </p:nvSpPr>
        <p:spPr>
          <a:xfrm>
            <a:off x="0" y="0"/>
            <a:ext cx="9144000" cy="548680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800" dirty="0">
                <a:latin typeface="Arial Rounded MT Bold" pitchFamily="34" charset="0"/>
              </a:rPr>
              <a:t>4  Bris joints de culasse  et leurs causes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467544" y="260648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 flipV="1">
            <a:off x="0" y="4725144"/>
            <a:ext cx="57606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 </a:t>
            </a:r>
          </a:p>
          <a:p>
            <a:endParaRPr lang="fr-FR" sz="2000" dirty="0"/>
          </a:p>
          <a:p>
            <a:endParaRPr lang="fr-FR" sz="2000" dirty="0"/>
          </a:p>
          <a:p>
            <a:pPr>
              <a:buFont typeface="Wingdings" pitchFamily="2" charset="2"/>
              <a:buChar char="q"/>
            </a:pP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5536" y="90872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23528" y="4509120"/>
            <a:ext cx="84249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Causes : </a:t>
            </a:r>
          </a:p>
          <a:p>
            <a:r>
              <a:rPr lang="fr-FR" sz="2400" dirty="0"/>
              <a:t>Pression de surface trop faible ou surchauffe du moteur.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400" dirty="0"/>
              <a:t>  Mauvais serrage des goujons de culasse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400" dirty="0"/>
              <a:t>  Non respect des instructions de pose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400" dirty="0"/>
              <a:t>  Dommages au niveau de la culasse</a:t>
            </a:r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</p:txBody>
      </p:sp>
      <p:sp>
        <p:nvSpPr>
          <p:cNvPr id="10" name="ZoneTexte 9"/>
          <p:cNvSpPr txBox="1"/>
          <p:nvPr/>
        </p:nvSpPr>
        <p:spPr>
          <a:xfrm>
            <a:off x="467544" y="764704"/>
            <a:ext cx="806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Noircissement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6792"/>
            <a:ext cx="2232248" cy="237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1556792"/>
            <a:ext cx="6192688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lèche droite 10"/>
          <p:cNvSpPr/>
          <p:nvPr/>
        </p:nvSpPr>
        <p:spPr>
          <a:xfrm>
            <a:off x="683568" y="4221088"/>
            <a:ext cx="7992888" cy="2880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3923928" y="422108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Dégradation</a:t>
            </a:r>
          </a:p>
        </p:txBody>
      </p:sp>
      <p:sp>
        <p:nvSpPr>
          <p:cNvPr id="13" name="Ellipse 12"/>
          <p:cNvSpPr/>
          <p:nvPr/>
        </p:nvSpPr>
        <p:spPr>
          <a:xfrm>
            <a:off x="3275856" y="4077072"/>
            <a:ext cx="2952328" cy="57606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3851920" y="4149080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i="1" dirty="0">
                <a:solidFill>
                  <a:schemeClr val="bg1"/>
                </a:solidFill>
              </a:rPr>
              <a:t>Dégradation</a:t>
            </a:r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23</a:t>
            </a:fld>
            <a:endParaRPr lang="fr-FR"/>
          </a:p>
        </p:txBody>
      </p:sp>
      <p:sp>
        <p:nvSpPr>
          <p:cNvPr id="24" name="Titre 1"/>
          <p:cNvSpPr txBox="1">
            <a:spLocks/>
          </p:cNvSpPr>
          <p:nvPr/>
        </p:nvSpPr>
        <p:spPr>
          <a:xfrm>
            <a:off x="0" y="-27384"/>
            <a:ext cx="9144000" cy="562074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800" dirty="0">
                <a:latin typeface="Arial Rounded MT Bold" pitchFamily="34" charset="0"/>
              </a:rPr>
              <a:t>4  Bris joints de culasse  et leurs causes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 flipV="1">
            <a:off x="0" y="4725144"/>
            <a:ext cx="57606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 </a:t>
            </a:r>
          </a:p>
          <a:p>
            <a:endParaRPr lang="fr-FR" sz="2000" dirty="0"/>
          </a:p>
          <a:p>
            <a:endParaRPr lang="fr-FR" sz="2000" dirty="0"/>
          </a:p>
          <a:p>
            <a:pPr>
              <a:buFont typeface="Wingdings" pitchFamily="2" charset="2"/>
              <a:buChar char="q"/>
            </a:pP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51520" y="1196752"/>
            <a:ext cx="439248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Gonflements</a:t>
            </a:r>
          </a:p>
          <a:p>
            <a:endParaRPr lang="fr-FR" sz="2800" b="1" dirty="0"/>
          </a:p>
          <a:p>
            <a:r>
              <a:rPr lang="fr-FR" sz="2800" dirty="0"/>
              <a:t>Ils apparaissent dans les zones exposées au liquide de refroidissement  surchauffé suite à la destruction des imprégnant au silicone non résistants à la vapeur.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060848"/>
            <a:ext cx="3995936" cy="3791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24</a:t>
            </a:fld>
            <a:endParaRPr lang="fr-FR"/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0" y="-27384"/>
            <a:ext cx="9144000" cy="562074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800" dirty="0">
                <a:latin typeface="Arial Rounded MT Bold" pitchFamily="34" charset="0"/>
              </a:rPr>
              <a:t>4  Bris joints de culasse  et leurs causes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 flipV="1">
            <a:off x="0" y="4725144"/>
            <a:ext cx="57606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 </a:t>
            </a:r>
          </a:p>
          <a:p>
            <a:endParaRPr lang="fr-FR" sz="2000" dirty="0"/>
          </a:p>
          <a:p>
            <a:endParaRPr lang="fr-FR" sz="2000" dirty="0"/>
          </a:p>
          <a:p>
            <a:pPr>
              <a:buFont typeface="Wingdings" pitchFamily="2" charset="2"/>
              <a:buChar char="q"/>
            </a:pP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11560" y="836712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467544" y="1340768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Écrasements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348880"/>
            <a:ext cx="7272808" cy="3739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25</a:t>
            </a:fld>
            <a:endParaRPr lang="fr-FR"/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0" y="-27384"/>
            <a:ext cx="9144000" cy="562074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800" dirty="0">
                <a:latin typeface="Arial Rounded MT Bold" pitchFamily="34" charset="0"/>
              </a:rPr>
              <a:t>4  Bris joints de culasse et leurs causes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 flipV="1">
            <a:off x="0" y="4725144"/>
            <a:ext cx="57606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 </a:t>
            </a:r>
          </a:p>
          <a:p>
            <a:endParaRPr lang="fr-FR" sz="2000" dirty="0"/>
          </a:p>
          <a:p>
            <a:endParaRPr lang="fr-FR" sz="2000" dirty="0"/>
          </a:p>
          <a:p>
            <a:pPr>
              <a:buFont typeface="Wingdings" pitchFamily="2" charset="2"/>
              <a:buChar char="q"/>
            </a:pP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5536" y="90872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395536" y="908720"/>
            <a:ext cx="8136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Encrassement par des particules étrangères</a:t>
            </a:r>
          </a:p>
          <a:p>
            <a:endParaRPr lang="fr-FR" sz="2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628800"/>
            <a:ext cx="6228399" cy="4533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26</a:t>
            </a:fld>
            <a:endParaRPr lang="fr-FR"/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0" y="-27384"/>
            <a:ext cx="9144000" cy="562074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800" dirty="0">
                <a:latin typeface="Arial Rounded MT Bold" pitchFamily="34" charset="0"/>
              </a:rPr>
              <a:t>4  Bris joints de culasse  et leurs causes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  <p:cxnSp>
        <p:nvCxnSpPr>
          <p:cNvPr id="16" name="Connecteur droit 15"/>
          <p:cNvCxnSpPr/>
          <p:nvPr/>
        </p:nvCxnSpPr>
        <p:spPr>
          <a:xfrm>
            <a:off x="4211960" y="1484784"/>
            <a:ext cx="0" cy="4752528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27</a:t>
            </a:fld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88640"/>
            <a:ext cx="9073008" cy="648072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sz="800" i="1" dirty="0">
              <a:latin typeface="Arial Rounded MT Bold" pitchFamily="34" charset="0"/>
            </a:endParaRPr>
          </a:p>
          <a:p>
            <a:pPr>
              <a:buNone/>
            </a:pPr>
            <a:endParaRPr lang="fr-FR" sz="800" dirty="0"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r>
              <a:rPr lang="fr-FR" sz="24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</a:rPr>
              <a:t>    </a:t>
            </a:r>
          </a:p>
          <a:p>
            <a:pPr>
              <a:buNone/>
            </a:pPr>
            <a:endParaRPr lang="fr-FR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endParaRPr lang="fr-FR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</a:endParaRPr>
          </a:p>
          <a:p>
            <a:pPr algn="ctr">
              <a:buNone/>
            </a:pPr>
            <a:r>
              <a:rPr lang="fr-FR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</a:rPr>
              <a:t>Pathologies des moteurs thermiques</a:t>
            </a:r>
          </a:p>
          <a:p>
            <a:pPr>
              <a:buNone/>
            </a:pPr>
            <a:endParaRPr lang="fr-FR" sz="2000" dirty="0"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r>
              <a:rPr lang="fr-FR" sz="2000" dirty="0">
                <a:latin typeface="Verdana" pitchFamily="34" charset="0"/>
                <a:ea typeface="Verdana" pitchFamily="34" charset="0"/>
              </a:rPr>
              <a:t>		</a:t>
            </a: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1. Présentation</a:t>
            </a:r>
          </a:p>
          <a:p>
            <a:pPr>
              <a:buNone/>
            </a:pPr>
            <a:r>
              <a:rPr lang="fr-FR" sz="2000" dirty="0">
                <a:latin typeface="Verdana" pitchFamily="34" charset="0"/>
                <a:ea typeface="Verdana" pitchFamily="34" charset="0"/>
              </a:rPr>
              <a:t>		</a:t>
            </a: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2. Dommages sur les coussinets et leurs causes</a:t>
            </a:r>
          </a:p>
          <a:p>
            <a:pPr>
              <a:buNone/>
            </a:pPr>
            <a:r>
              <a:rPr lang="fr-FR" sz="2000" dirty="0">
                <a:latin typeface="Verdana" pitchFamily="34" charset="0"/>
                <a:ea typeface="Verdana" pitchFamily="34" charset="0"/>
              </a:rPr>
              <a:t>		</a:t>
            </a: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3. Dommages sur les pistons et leurs causes  </a:t>
            </a:r>
          </a:p>
          <a:p>
            <a:pPr>
              <a:buNone/>
            </a:pP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		4. Dommages sur les joints de culasse et leurs causes</a:t>
            </a:r>
          </a:p>
          <a:p>
            <a:pPr>
              <a:buNone/>
            </a:pP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		</a:t>
            </a:r>
            <a:r>
              <a:rPr lang="fr-FR" sz="2000" b="1" dirty="0">
                <a:latin typeface="Verdana" pitchFamily="34" charset="0"/>
                <a:ea typeface="Verdana" pitchFamily="34" charset="0"/>
              </a:rPr>
              <a:t>5. Dommages sur les soupapes et leurs causes</a:t>
            </a:r>
            <a:endParaRPr lang="fr-FR" sz="2000" b="1" dirty="0">
              <a:solidFill>
                <a:schemeClr val="bg1">
                  <a:lumMod val="7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marL="0" indent="0">
              <a:buNone/>
              <a:tabLst>
                <a:tab pos="0" algn="l"/>
              </a:tabLst>
            </a:pPr>
            <a:endParaRPr lang="fr-FR" sz="800" dirty="0">
              <a:solidFill>
                <a:schemeClr val="bg1">
                  <a:lumMod val="7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endParaRPr lang="fr-FR" sz="2000" dirty="0"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endParaRPr lang="fr-FR" sz="2000" dirty="0">
              <a:solidFill>
                <a:schemeClr val="bg1">
                  <a:lumMod val="7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lvl="3">
              <a:buNone/>
            </a:pPr>
            <a:endParaRPr lang="fr-FR" sz="1000" dirty="0"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24D1BB0-29AF-7343-E7BF-559AE7E1D2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22101"/>
            <a:ext cx="659581" cy="365125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467544" y="260648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 flipV="1">
            <a:off x="1475656" y="4149080"/>
            <a:ext cx="57606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 </a:t>
            </a:r>
          </a:p>
          <a:p>
            <a:endParaRPr lang="fr-FR" sz="2000" dirty="0"/>
          </a:p>
          <a:p>
            <a:endParaRPr lang="fr-FR" sz="2000" dirty="0"/>
          </a:p>
          <a:p>
            <a:pPr>
              <a:buFont typeface="Wingdings" pitchFamily="2" charset="2"/>
              <a:buChar char="q"/>
            </a:pP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5536" y="90872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755576" y="548680"/>
            <a:ext cx="756084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Mauvais réglage du jeu de la soupape</a:t>
            </a:r>
          </a:p>
          <a:p>
            <a:r>
              <a:rPr lang="fr-FR" sz="2000" dirty="0"/>
              <a:t>Le jeu de la soupape est réglé trop serré ou les entretiens n’ont pas été effectués</a:t>
            </a:r>
          </a:p>
          <a:p>
            <a:endParaRPr lang="fr-FR" sz="2800" b="1" dirty="0"/>
          </a:p>
          <a:p>
            <a:endParaRPr lang="fr-FR" sz="2800" b="1" dirty="0"/>
          </a:p>
          <a:p>
            <a:endParaRPr lang="fr-FR" sz="28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5436096" y="1484784"/>
            <a:ext cx="280831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Conséquences :</a:t>
            </a:r>
          </a:p>
          <a:p>
            <a:r>
              <a:rPr lang="fr-FR" sz="2000" dirty="0"/>
              <a:t>La soupape ne ferme pas correctement. Les gaz passent le long du siège et chauffent la face de la soupape qui brûle</a:t>
            </a:r>
          </a:p>
          <a:p>
            <a:endParaRPr lang="fr-FR" sz="2400" dirty="0"/>
          </a:p>
          <a:p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28</a:t>
            </a:fld>
            <a:endParaRPr lang="fr-FR"/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0" y="-27384"/>
            <a:ext cx="9144000" cy="562074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800" dirty="0">
                <a:latin typeface="Arial Rounded MT Bold" pitchFamily="34" charset="0"/>
              </a:rPr>
              <a:t>5  Dommages sur les soupapes et leurs causes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  <p:pic>
        <p:nvPicPr>
          <p:cNvPr id="1026" name="Picture 2" descr="C:\Users\MF EXPERTISES\Desktop\Sans titre 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060848"/>
            <a:ext cx="3492000" cy="3452471"/>
          </a:xfrm>
          <a:prstGeom prst="rect">
            <a:avLst/>
          </a:prstGeom>
          <a:noFill/>
        </p:spPr>
      </p:pic>
      <p:pic>
        <p:nvPicPr>
          <p:cNvPr id="1027" name="Picture 3" descr="C:\Users\MF EXPERTISES\Desktop\Sans titre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3717032"/>
            <a:ext cx="2304256" cy="2105016"/>
          </a:xfrm>
          <a:prstGeom prst="rect">
            <a:avLst/>
          </a:prstGeom>
          <a:noFill/>
        </p:spPr>
      </p:pic>
      <p:sp>
        <p:nvSpPr>
          <p:cNvPr id="19" name="Ellipse 18"/>
          <p:cNvSpPr/>
          <p:nvPr/>
        </p:nvSpPr>
        <p:spPr>
          <a:xfrm>
            <a:off x="5796136" y="3645024"/>
            <a:ext cx="1944216" cy="792088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med">
    <p:wipe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 flipV="1">
            <a:off x="0" y="4725144"/>
            <a:ext cx="57606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 </a:t>
            </a:r>
          </a:p>
          <a:p>
            <a:endParaRPr lang="fr-FR" sz="2000" dirty="0"/>
          </a:p>
          <a:p>
            <a:endParaRPr lang="fr-FR" sz="2000" dirty="0"/>
          </a:p>
          <a:p>
            <a:pPr>
              <a:buFont typeface="Wingdings" pitchFamily="2" charset="2"/>
              <a:buChar char="q"/>
            </a:pP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5536" y="90872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683568" y="548680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Erreur de montage du ressort de soupape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83568" y="1052736"/>
            <a:ext cx="792088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La déformation du ressort provoque un couple de flexion latéral sur la tige de soupape</a:t>
            </a:r>
          </a:p>
          <a:p>
            <a:r>
              <a:rPr lang="fr-FR" sz="2400" dirty="0"/>
              <a:t>					 </a:t>
            </a:r>
          </a:p>
          <a:p>
            <a:r>
              <a:rPr lang="fr-FR" sz="2000" dirty="0"/>
              <a:t>			</a:t>
            </a:r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29</a:t>
            </a:fld>
            <a:endParaRPr lang="fr-FR"/>
          </a:p>
        </p:txBody>
      </p:sp>
      <p:sp>
        <p:nvSpPr>
          <p:cNvPr id="15" name="Titre 1"/>
          <p:cNvSpPr txBox="1">
            <a:spLocks/>
          </p:cNvSpPr>
          <p:nvPr/>
        </p:nvSpPr>
        <p:spPr>
          <a:xfrm>
            <a:off x="0" y="-27384"/>
            <a:ext cx="9144000" cy="562074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800" dirty="0">
                <a:latin typeface="Arial Rounded MT Bold" pitchFamily="34" charset="0"/>
              </a:rPr>
              <a:t>5  Dommages sur les soupapes et leurs causes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5436096" y="1484784"/>
            <a:ext cx="3096344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Conséquences :</a:t>
            </a:r>
          </a:p>
          <a:p>
            <a:r>
              <a:rPr lang="fr-FR" sz="2000" dirty="0"/>
              <a:t>La  fatigue par flexion qui en résulte entraîne la destruction du guide puis la rupture de la queue de soupape</a:t>
            </a:r>
          </a:p>
          <a:p>
            <a:endParaRPr lang="fr-FR" sz="2400" b="1" dirty="0"/>
          </a:p>
          <a:p>
            <a:endParaRPr lang="fr-FR" sz="1000" b="1" dirty="0"/>
          </a:p>
          <a:p>
            <a:endParaRPr lang="fr-FR" sz="2000" b="1" dirty="0"/>
          </a:p>
          <a:p>
            <a:endParaRPr lang="fr-FR" sz="2000" b="1" dirty="0"/>
          </a:p>
          <a:p>
            <a:endParaRPr lang="fr-FR" sz="2400" b="1" dirty="0"/>
          </a:p>
          <a:p>
            <a:endParaRPr lang="fr-FR" sz="2000" dirty="0"/>
          </a:p>
          <a:p>
            <a:endParaRPr lang="fr-FR" sz="2400" dirty="0"/>
          </a:p>
          <a:p>
            <a:endParaRPr lang="fr-FR" dirty="0"/>
          </a:p>
        </p:txBody>
      </p:sp>
      <p:pic>
        <p:nvPicPr>
          <p:cNvPr id="2050" name="Picture 2" descr="C:\Users\MF EXPERTISES\Desktop\Sans titre 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204864"/>
            <a:ext cx="3240000" cy="3566724"/>
          </a:xfrm>
          <a:prstGeom prst="rect">
            <a:avLst/>
          </a:prstGeom>
          <a:noFill/>
        </p:spPr>
      </p:pic>
      <p:pic>
        <p:nvPicPr>
          <p:cNvPr id="2051" name="Picture 3" descr="C:\Users\MF EXPERTISES\Desktop\Sans titre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3428999"/>
            <a:ext cx="3384376" cy="278002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 flipV="1">
            <a:off x="0" y="4725144"/>
            <a:ext cx="57606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 </a:t>
            </a:r>
          </a:p>
          <a:p>
            <a:endParaRPr lang="fr-FR" sz="2000" dirty="0"/>
          </a:p>
          <a:p>
            <a:endParaRPr lang="fr-FR" sz="2000" dirty="0"/>
          </a:p>
          <a:p>
            <a:pPr>
              <a:buFont typeface="Wingdings" pitchFamily="2" charset="2"/>
              <a:buChar char="q"/>
            </a:pP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5536" y="90872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683568" y="54868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Désalignement du siège rapporté ou du guide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30</a:t>
            </a:fld>
            <a:endParaRPr lang="fr-FR"/>
          </a:p>
        </p:txBody>
      </p:sp>
      <p:sp>
        <p:nvSpPr>
          <p:cNvPr id="15" name="Titre 1"/>
          <p:cNvSpPr txBox="1">
            <a:spLocks/>
          </p:cNvSpPr>
          <p:nvPr/>
        </p:nvSpPr>
        <p:spPr>
          <a:xfrm>
            <a:off x="0" y="-27384"/>
            <a:ext cx="9144000" cy="562074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800" dirty="0">
                <a:latin typeface="Arial Rounded MT Bold" pitchFamily="34" charset="0"/>
              </a:rPr>
              <a:t>5  Dommages sur les soupapes et leurs causes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683568" y="1052736"/>
            <a:ext cx="6482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Le ré-usinage du siège de soupape ou du guide est décentré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5724128" y="1628800"/>
            <a:ext cx="2592288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Conséquences :</a:t>
            </a:r>
          </a:p>
          <a:p>
            <a:r>
              <a:rPr lang="fr-FR" sz="2000" dirty="0"/>
              <a:t>La soupape ne ferme pas correctement, surchauffe et brûle dans la zone du siège</a:t>
            </a:r>
          </a:p>
          <a:p>
            <a:endParaRPr lang="fr-FR" dirty="0"/>
          </a:p>
        </p:txBody>
      </p:sp>
      <p:pic>
        <p:nvPicPr>
          <p:cNvPr id="4098" name="Picture 2" descr="C:\Users\MF EXPERTISES\Desktop\Sans titre 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204864"/>
            <a:ext cx="3240360" cy="3453872"/>
          </a:xfrm>
          <a:prstGeom prst="rect">
            <a:avLst/>
          </a:prstGeom>
          <a:noFill/>
        </p:spPr>
      </p:pic>
      <p:pic>
        <p:nvPicPr>
          <p:cNvPr id="4099" name="Picture 3" descr="C:\Users\MF EXPERTISES\Desktop\Sans titre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5436096" y="3573016"/>
            <a:ext cx="3048000" cy="254317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 flipV="1">
            <a:off x="0" y="4725144"/>
            <a:ext cx="57606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 </a:t>
            </a:r>
          </a:p>
          <a:p>
            <a:endParaRPr lang="fr-FR" sz="2000" dirty="0"/>
          </a:p>
          <a:p>
            <a:endParaRPr lang="fr-FR" sz="2000" dirty="0"/>
          </a:p>
          <a:p>
            <a:pPr>
              <a:buFont typeface="Wingdings" pitchFamily="2" charset="2"/>
              <a:buChar char="q"/>
            </a:pP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5536" y="90872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683568" y="548680"/>
            <a:ext cx="8280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Jeu de guidage de la soupape trop important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31</a:t>
            </a:fld>
            <a:endParaRPr lang="fr-FR"/>
          </a:p>
        </p:txBody>
      </p:sp>
      <p:sp>
        <p:nvSpPr>
          <p:cNvPr id="15" name="Titre 1"/>
          <p:cNvSpPr txBox="1">
            <a:spLocks/>
          </p:cNvSpPr>
          <p:nvPr/>
        </p:nvSpPr>
        <p:spPr>
          <a:xfrm>
            <a:off x="0" y="-27384"/>
            <a:ext cx="9144000" cy="562074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800" dirty="0">
                <a:latin typeface="Arial Rounded MT Bold" pitchFamily="34" charset="0"/>
              </a:rPr>
              <a:t>5  Dommages sur les soupapes et leurs causes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83568" y="1124744"/>
            <a:ext cx="77098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Jeu important en raison d’une forte usure des guides ou d’une trop forte</a:t>
            </a:r>
          </a:p>
          <a:p>
            <a:r>
              <a:rPr lang="fr-FR" sz="2000" dirty="0"/>
              <a:t>abrasion lors de la réparation. </a:t>
            </a:r>
          </a:p>
          <a:p>
            <a:r>
              <a:rPr lang="fr-FR" sz="2000" dirty="0"/>
              <a:t>La soupape devient dure et ne ferme plus correctement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5580112" y="2276872"/>
            <a:ext cx="273630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Conséquences :</a:t>
            </a:r>
          </a:p>
          <a:p>
            <a:r>
              <a:rPr lang="fr-FR" sz="2000" dirty="0"/>
              <a:t>Dureté mécanique, grippage puis surchauffe</a:t>
            </a:r>
          </a:p>
          <a:p>
            <a:endParaRPr lang="fr-FR" sz="2400" b="1" dirty="0"/>
          </a:p>
          <a:p>
            <a:endParaRPr lang="fr-FR" sz="2400" b="1" dirty="0"/>
          </a:p>
          <a:p>
            <a:endParaRPr lang="fr-FR" sz="2400" b="1" dirty="0"/>
          </a:p>
          <a:p>
            <a:endParaRPr lang="fr-FR" sz="1000" b="1" dirty="0"/>
          </a:p>
          <a:p>
            <a:endParaRPr lang="fr-FR" sz="2000" b="1" dirty="0"/>
          </a:p>
          <a:p>
            <a:endParaRPr lang="fr-FR" sz="2000" b="1" dirty="0"/>
          </a:p>
          <a:p>
            <a:endParaRPr lang="fr-FR" sz="2400" b="1" dirty="0"/>
          </a:p>
          <a:p>
            <a:endParaRPr lang="fr-FR" sz="2000" dirty="0"/>
          </a:p>
          <a:p>
            <a:endParaRPr lang="fr-FR" sz="2400" dirty="0"/>
          </a:p>
          <a:p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348880"/>
            <a:ext cx="3600400" cy="3949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3429000"/>
            <a:ext cx="198846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467544" y="260648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 flipV="1">
            <a:off x="0" y="4725144"/>
            <a:ext cx="57606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 </a:t>
            </a:r>
          </a:p>
          <a:p>
            <a:endParaRPr lang="fr-FR" sz="2000" dirty="0"/>
          </a:p>
          <a:p>
            <a:endParaRPr lang="fr-FR" sz="2000" dirty="0"/>
          </a:p>
          <a:p>
            <a:pPr>
              <a:buFont typeface="Wingdings" pitchFamily="2" charset="2"/>
              <a:buChar char="q"/>
            </a:pP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5536" y="90872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683568" y="548680"/>
            <a:ext cx="8280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Jeu de guidage de la soupape trop faible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32</a:t>
            </a:fld>
            <a:endParaRPr lang="fr-FR"/>
          </a:p>
        </p:txBody>
      </p:sp>
      <p:sp>
        <p:nvSpPr>
          <p:cNvPr id="15" name="Titre 1"/>
          <p:cNvSpPr txBox="1">
            <a:spLocks/>
          </p:cNvSpPr>
          <p:nvPr/>
        </p:nvSpPr>
        <p:spPr>
          <a:xfrm>
            <a:off x="0" y="-27384"/>
            <a:ext cx="9144000" cy="562074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800" dirty="0">
                <a:latin typeface="Arial Rounded MT Bold" pitchFamily="34" charset="0"/>
              </a:rPr>
              <a:t>5  Dommages sur les soupapes et leurs causes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83568" y="1124744"/>
            <a:ext cx="4671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Guides de soupapes non adaptés aux tiges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700808"/>
            <a:ext cx="3770600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3429000"/>
            <a:ext cx="3267075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ZoneTexte 15"/>
          <p:cNvSpPr txBox="1"/>
          <p:nvPr/>
        </p:nvSpPr>
        <p:spPr>
          <a:xfrm>
            <a:off x="5364088" y="1700808"/>
            <a:ext cx="2818720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Conséquences :</a:t>
            </a:r>
          </a:p>
          <a:p>
            <a:r>
              <a:rPr lang="fr-FR" sz="2000" dirty="0"/>
              <a:t>Manque de lubrification, </a:t>
            </a:r>
          </a:p>
          <a:p>
            <a:r>
              <a:rPr lang="fr-FR" sz="2000" dirty="0"/>
              <a:t>dureté mécanique, </a:t>
            </a:r>
          </a:p>
          <a:p>
            <a:r>
              <a:rPr lang="fr-FR" sz="2000" dirty="0"/>
              <a:t>grippage puis surchauffe</a:t>
            </a:r>
            <a:r>
              <a:rPr lang="fr-FR" dirty="0"/>
              <a:t>.</a:t>
            </a:r>
          </a:p>
          <a:p>
            <a:endParaRPr lang="fr-FR" dirty="0"/>
          </a:p>
        </p:txBody>
      </p:sp>
    </p:spTree>
  </p:cSld>
  <p:clrMapOvr>
    <a:masterClrMapping/>
  </p:clrMapOvr>
  <p:transition spd="med">
    <p:wipe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/>
          <p:cNvSpPr txBox="1"/>
          <p:nvPr/>
        </p:nvSpPr>
        <p:spPr>
          <a:xfrm>
            <a:off x="395536" y="90872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755576" y="548680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Montage de culbuteurs détériorés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33</a:t>
            </a:fld>
            <a:endParaRPr lang="fr-FR"/>
          </a:p>
        </p:txBody>
      </p:sp>
      <p:sp>
        <p:nvSpPr>
          <p:cNvPr id="15" name="Titre 1"/>
          <p:cNvSpPr txBox="1">
            <a:spLocks/>
          </p:cNvSpPr>
          <p:nvPr/>
        </p:nvSpPr>
        <p:spPr>
          <a:xfrm>
            <a:off x="0" y="0"/>
            <a:ext cx="9144000" cy="562074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800" dirty="0">
                <a:latin typeface="Arial Rounded MT Bold" pitchFamily="34" charset="0"/>
              </a:rPr>
              <a:t>5  Dommages sur les soupapes et leurs causes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340768"/>
            <a:ext cx="3780000" cy="41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4005064"/>
            <a:ext cx="2238375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ZoneTexte 12"/>
          <p:cNvSpPr txBox="1"/>
          <p:nvPr/>
        </p:nvSpPr>
        <p:spPr>
          <a:xfrm>
            <a:off x="5292080" y="1412776"/>
            <a:ext cx="338437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Conséquences :</a:t>
            </a:r>
          </a:p>
          <a:p>
            <a:endParaRPr lang="fr-FR" sz="1200" b="1" dirty="0"/>
          </a:p>
          <a:p>
            <a:r>
              <a:rPr lang="fr-FR" sz="2000" dirty="0"/>
              <a:t>La tige et la queue de soupape s’usent unilatéralement. </a:t>
            </a:r>
          </a:p>
          <a:p>
            <a:r>
              <a:rPr lang="fr-FR" sz="2000" dirty="0"/>
              <a:t>La sollicitation transversale entraîne des ruptures de fatigue au niveau du raccordement à pince</a:t>
            </a:r>
          </a:p>
        </p:txBody>
      </p:sp>
      <p:cxnSp>
        <p:nvCxnSpPr>
          <p:cNvPr id="16" name="Connecteur droit avec flèche 15"/>
          <p:cNvCxnSpPr/>
          <p:nvPr/>
        </p:nvCxnSpPr>
        <p:spPr>
          <a:xfrm flipH="1" flipV="1">
            <a:off x="2699792" y="2564904"/>
            <a:ext cx="3168352" cy="2016224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 flipV="1">
            <a:off x="0" y="4725144"/>
            <a:ext cx="57606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 </a:t>
            </a:r>
          </a:p>
          <a:p>
            <a:endParaRPr lang="fr-FR" sz="2000" dirty="0"/>
          </a:p>
          <a:p>
            <a:endParaRPr lang="fr-FR" sz="2000" dirty="0"/>
          </a:p>
          <a:p>
            <a:pPr>
              <a:buFont typeface="Wingdings" pitchFamily="2" charset="2"/>
              <a:buChar char="q"/>
            </a:pP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55576" y="548680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Montage de soupapes déformées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67544" y="3356992"/>
            <a:ext cx="82809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1000" dirty="0"/>
          </a:p>
          <a:p>
            <a:endParaRPr lang="fr-FR" sz="1000" dirty="0"/>
          </a:p>
          <a:p>
            <a:endParaRPr lang="fr-FR" sz="1000" dirty="0"/>
          </a:p>
          <a:p>
            <a:endParaRPr lang="fr-FR" sz="2400" b="1" dirty="0"/>
          </a:p>
          <a:p>
            <a:endParaRPr lang="fr-FR" sz="2400" b="1" dirty="0"/>
          </a:p>
          <a:p>
            <a:endParaRPr lang="fr-FR" sz="2400" b="1" dirty="0"/>
          </a:p>
          <a:p>
            <a:endParaRPr lang="fr-FR" sz="2400" dirty="0"/>
          </a:p>
          <a:p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FCFB-1A39-49DA-AEA8-C2AEDBC8E065}" type="slidenum">
              <a:rPr lang="fr-FR" smtClean="0"/>
              <a:pPr/>
              <a:t>34</a:t>
            </a:fld>
            <a:endParaRPr lang="fr-FR"/>
          </a:p>
        </p:txBody>
      </p:sp>
      <p:sp>
        <p:nvSpPr>
          <p:cNvPr id="15" name="Titre 1"/>
          <p:cNvSpPr txBox="1">
            <a:spLocks/>
          </p:cNvSpPr>
          <p:nvPr/>
        </p:nvSpPr>
        <p:spPr>
          <a:xfrm>
            <a:off x="0" y="-27384"/>
            <a:ext cx="9144000" cy="562074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800" dirty="0">
                <a:latin typeface="Arial Rounded MT Bold" pitchFamily="34" charset="0"/>
              </a:rPr>
              <a:t>5  Dommages sur les soupapes et leurs causes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268760"/>
            <a:ext cx="3780000" cy="388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ZoneTexte 12"/>
          <p:cNvSpPr txBox="1"/>
          <p:nvPr/>
        </p:nvSpPr>
        <p:spPr>
          <a:xfrm>
            <a:off x="5292080" y="1556792"/>
            <a:ext cx="316835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Conséquences :</a:t>
            </a:r>
          </a:p>
          <a:p>
            <a:endParaRPr lang="fr-FR" sz="1000" b="1" dirty="0"/>
          </a:p>
          <a:p>
            <a:r>
              <a:rPr lang="fr-FR" sz="2000" dirty="0"/>
              <a:t>La contrainte latérale produit une fatigue par flexion et une rupture au niveau du collet à la jonction de la tige</a:t>
            </a:r>
            <a:r>
              <a:rPr lang="fr-FR" dirty="0"/>
              <a:t>.</a:t>
            </a:r>
          </a:p>
          <a:p>
            <a:endParaRPr lang="fr-F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4077072"/>
            <a:ext cx="261937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d"/>
  </p:transition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5400">
          <a:solidFill>
            <a:srgbClr val="00B05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5863</TotalTime>
  <Words>1605</Words>
  <Application>Microsoft Office PowerPoint</Application>
  <PresentationFormat>Affichage à l'écran (4:3)</PresentationFormat>
  <Paragraphs>570</Paragraphs>
  <Slides>34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40" baseType="lpstr">
      <vt:lpstr>Arial</vt:lpstr>
      <vt:lpstr>Arial Rounded MT Bold</vt:lpstr>
      <vt:lpstr>Calibri</vt:lpstr>
      <vt:lpstr>Verdana</vt:lpstr>
      <vt:lpstr>Wingdings</vt:lpstr>
      <vt:lpstr>Thème Office</vt:lpstr>
      <vt:lpstr>Présentation PowerPoint</vt:lpstr>
      <vt:lpstr>1   Présentation</vt:lpstr>
      <vt:lpstr>Présentation PowerPoint</vt:lpstr>
      <vt:lpstr>2  Dommages sur les coussinets et leurs causes</vt:lpstr>
      <vt:lpstr>2  Dommages sur les coussinets et leurs causes</vt:lpstr>
      <vt:lpstr>2  Dommages sur les coussinets et leurs causes</vt:lpstr>
      <vt:lpstr>2  Dommages sur les coussinets et leurs causes</vt:lpstr>
      <vt:lpstr>Présentation PowerPoint</vt:lpstr>
      <vt:lpstr>3  Dommages sur les pistons et leurs causes</vt:lpstr>
      <vt:lpstr>3  Dommages sur les pistons et leurs causes</vt:lpstr>
      <vt:lpstr>3  Dommages sur les pistons et leurs causes</vt:lpstr>
      <vt:lpstr>3  Dommages sur les pistons et leurs causes</vt:lpstr>
      <vt:lpstr>3  Dommages sur les pistons et leurs causes</vt:lpstr>
      <vt:lpstr>3  Dommages sur les pistons et leurs causes</vt:lpstr>
      <vt:lpstr>3  Dommages sur les pistons et leurs causes</vt:lpstr>
      <vt:lpstr>3  Dommages sur les pistons et leurs causes</vt:lpstr>
      <vt:lpstr>3  Dommages sur les pistons et leurs causes</vt:lpstr>
      <vt:lpstr>3  Dommages sur les pistons et leurs causes</vt:lpstr>
      <vt:lpstr>3  Dommages sur les pistons et leurs causes</vt:lpstr>
      <vt:lpstr>3  Dommages sur les pistons et leurs causes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MOTEURS THERMIQUES  PATHOLOGIE DES PIÈCES MOBILES</dc:title>
  <dc:creator>MF EXPERTISES</dc:creator>
  <cp:lastModifiedBy>J-C FRANTZ</cp:lastModifiedBy>
  <cp:revision>482</cp:revision>
  <dcterms:created xsi:type="dcterms:W3CDTF">2019-02-13T10:54:27Z</dcterms:created>
  <dcterms:modified xsi:type="dcterms:W3CDTF">2024-11-19T05:43:07Z</dcterms:modified>
</cp:coreProperties>
</file>